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39"/>
  </p:notesMasterIdLst>
  <p:sldIdLst>
    <p:sldId id="256" r:id="rId2"/>
    <p:sldId id="293" r:id="rId3"/>
    <p:sldId id="263" r:id="rId4"/>
    <p:sldId id="295" r:id="rId5"/>
    <p:sldId id="257" r:id="rId6"/>
    <p:sldId id="258" r:id="rId7"/>
    <p:sldId id="259" r:id="rId8"/>
    <p:sldId id="261" r:id="rId9"/>
    <p:sldId id="275" r:id="rId10"/>
    <p:sldId id="260" r:id="rId11"/>
    <p:sldId id="284" r:id="rId12"/>
    <p:sldId id="266" r:id="rId13"/>
    <p:sldId id="286" r:id="rId14"/>
    <p:sldId id="287" r:id="rId15"/>
    <p:sldId id="289" r:id="rId16"/>
    <p:sldId id="288" r:id="rId17"/>
    <p:sldId id="285" r:id="rId18"/>
    <p:sldId id="267" r:id="rId19"/>
    <p:sldId id="268" r:id="rId20"/>
    <p:sldId id="269" r:id="rId21"/>
    <p:sldId id="270" r:id="rId22"/>
    <p:sldId id="271" r:id="rId23"/>
    <p:sldId id="272" r:id="rId24"/>
    <p:sldId id="274" r:id="rId25"/>
    <p:sldId id="273" r:id="rId26"/>
    <p:sldId id="291" r:id="rId27"/>
    <p:sldId id="276" r:id="rId28"/>
    <p:sldId id="292" r:id="rId29"/>
    <p:sldId id="298" r:id="rId30"/>
    <p:sldId id="296" r:id="rId31"/>
    <p:sldId id="278" r:id="rId32"/>
    <p:sldId id="279" r:id="rId33"/>
    <p:sldId id="280" r:id="rId34"/>
    <p:sldId id="281" r:id="rId35"/>
    <p:sldId id="283" r:id="rId36"/>
    <p:sldId id="297" r:id="rId37"/>
    <p:sldId id="29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B615C-6A4D-4D91-B963-2A02A9420986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2DB66-A80F-4DD4-880C-1C4D0EB19F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44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2DB66-A80F-4DD4-880C-1C4D0EB19F6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037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A736F6B-26AD-400D-8314-4A4B43844DE1}" type="datetime1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8927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1610-4B1A-4FD9-92E7-D1DBCBA1DF5C}" type="datetime1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2009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CDD1610-4B1A-4FD9-92E7-D1DBCBA1DF5C}" type="datetime1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0680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CDD1610-4B1A-4FD9-92E7-D1DBCBA1DF5C}" type="datetime1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14277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CDD1610-4B1A-4FD9-92E7-D1DBCBA1DF5C}" type="datetime1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51597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1610-4B1A-4FD9-92E7-D1DBCBA1DF5C}" type="datetime1">
              <a:rPr lang="fr-FR" smtClean="0"/>
              <a:t>04/05/2022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01107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1610-4B1A-4FD9-92E7-D1DBCBA1DF5C}" type="datetime1">
              <a:rPr lang="fr-FR" smtClean="0"/>
              <a:t>04/05/2022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35552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63738-22E6-4F3B-AD3C-F6EA3724E16E}" type="datetime1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291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B6C501-1720-4B7F-A78B-2581780C1E7E}" type="datetime1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8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7D24B-AC9E-4BA4-AC47-3EBCE48D7AB6}" type="datetime1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370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C90957B-DB82-41DF-834A-8250312B6E97}" type="datetime1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35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A1306-83A1-49A0-8BEF-133788639BA7}" type="datetime1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682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69BE8-382C-44EF-84C4-6D02289866F2}" type="datetime1">
              <a:rPr lang="fr-FR" smtClean="0"/>
              <a:t>04/05/2022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78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B63-B86A-4BA9-BB4F-50FCE4CC2DB7}" type="datetime1">
              <a:rPr lang="fr-FR" smtClean="0"/>
              <a:t>04/05/2022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82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0ED6-E46E-4E40-866A-FD032158A2B4}" type="datetime1">
              <a:rPr lang="fr-FR" smtClean="0"/>
              <a:t>04/05/2022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82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A3A7-145E-4208-9A9E-ABAEFB2960DD}" type="datetime1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001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36A2-2E51-4DC2-B327-3C2E94E48598}" type="datetime1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883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D1610-4B1A-4FD9-92E7-D1DBCBA1DF5C}" type="datetime1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DD894-9CCC-497F-9FFD-3178A3489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123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g"/><Relationship Id="rId5" Type="http://schemas.openxmlformats.org/officeDocument/2006/relationships/image" Target="../media/image34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8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g"/><Relationship Id="rId5" Type="http://schemas.openxmlformats.org/officeDocument/2006/relationships/image" Target="../media/image38.jpg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74.jp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12" Type="http://schemas.openxmlformats.org/officeDocument/2006/relationships/image" Target="../media/image73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jpg"/><Relationship Id="rId11" Type="http://schemas.openxmlformats.org/officeDocument/2006/relationships/image" Target="../media/image72.jpg"/><Relationship Id="rId5" Type="http://schemas.openxmlformats.org/officeDocument/2006/relationships/image" Target="../media/image66.jpg"/><Relationship Id="rId10" Type="http://schemas.openxmlformats.org/officeDocument/2006/relationships/image" Target="../media/image71.jpg"/><Relationship Id="rId4" Type="http://schemas.openxmlformats.org/officeDocument/2006/relationships/image" Target="../media/image65.jpg"/><Relationship Id="rId9" Type="http://schemas.openxmlformats.org/officeDocument/2006/relationships/image" Target="../media/image70.jpg"/><Relationship Id="rId14" Type="http://schemas.openxmlformats.org/officeDocument/2006/relationships/image" Target="../media/image7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jpg"/><Relationship Id="rId4" Type="http://schemas.openxmlformats.org/officeDocument/2006/relationships/image" Target="../media/image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.jpg"/><Relationship Id="rId4" Type="http://schemas.openxmlformats.org/officeDocument/2006/relationships/image" Target="../media/image90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076827-BC5C-4F41-9E3B-6165DEDFB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Rapport d’optimisation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076E0F-9855-46A2-931F-AEB5DAAFFA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Agence Web Design La Panthère Lyon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E36270-34F7-4F4C-93D4-C8F473EA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558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565" y="77376"/>
            <a:ext cx="11065419" cy="1295400"/>
          </a:xfrm>
        </p:spPr>
        <p:txBody>
          <a:bodyPr/>
          <a:lstStyle/>
          <a:p>
            <a:r>
              <a:rPr lang="fr-FR" dirty="0"/>
              <a:t>Modification 1 Avant : Bloc « head »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10</a:t>
            </a:fld>
            <a:endParaRPr lang="fr-FR"/>
          </a:p>
        </p:txBody>
      </p: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24DD5DB3-161F-49CE-938B-9CDF6D11D7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53" y="1167770"/>
            <a:ext cx="10107460" cy="2035024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D2FD872-84BA-4949-B8DB-816901AB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156" y="3501656"/>
            <a:ext cx="3781687" cy="30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4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565" y="77376"/>
            <a:ext cx="10426591" cy="1295400"/>
          </a:xfrm>
        </p:spPr>
        <p:txBody>
          <a:bodyPr/>
          <a:lstStyle/>
          <a:p>
            <a:r>
              <a:rPr lang="fr-FR" dirty="0"/>
              <a:t>Modification 1 après: Bloc « head »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11</a:t>
            </a:fld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D3B0830-40E6-448F-A9B5-4F75FFFD4345}"/>
              </a:ext>
            </a:extLst>
          </p:cNvPr>
          <p:cNvSpPr txBox="1"/>
          <p:nvPr/>
        </p:nvSpPr>
        <p:spPr>
          <a:xfrm>
            <a:off x="2189040" y="4799521"/>
            <a:ext cx="18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AE71DBE-32B0-4EE5-A16A-888A0704E32C}"/>
              </a:ext>
            </a:extLst>
          </p:cNvPr>
          <p:cNvSpPr txBox="1"/>
          <p:nvPr/>
        </p:nvSpPr>
        <p:spPr>
          <a:xfrm>
            <a:off x="9076352" y="4799521"/>
            <a:ext cx="18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</a:t>
            </a:r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E6EF3BF1-83BE-4B87-84E8-1754C8C04B49}"/>
              </a:ext>
            </a:extLst>
          </p:cNvPr>
          <p:cNvSpPr/>
          <p:nvPr/>
        </p:nvSpPr>
        <p:spPr>
          <a:xfrm>
            <a:off x="5810820" y="5567681"/>
            <a:ext cx="718597" cy="3006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AF969C-0ED7-4A0A-B4A4-9C4428A06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67"/>
          <a:stretch/>
        </p:blipFill>
        <p:spPr>
          <a:xfrm>
            <a:off x="7541877" y="5374030"/>
            <a:ext cx="3632200" cy="988552"/>
          </a:xfrm>
          <a:prstGeom prst="rect">
            <a:avLst/>
          </a:prstGeom>
        </p:spPr>
      </p:pic>
      <p:pic>
        <p:nvPicPr>
          <p:cNvPr id="14" name="Espace réservé du contenu 12">
            <a:extLst>
              <a:ext uri="{FF2B5EF4-FFF2-40B4-BE49-F238E27FC236}">
                <a16:creationId xmlns:a16="http://schemas.microsoft.com/office/drawing/2014/main" id="{816E36F6-8E31-4B12-BE04-CE05C882C9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50"/>
          <a:stretch/>
        </p:blipFill>
        <p:spPr>
          <a:xfrm>
            <a:off x="930060" y="5374030"/>
            <a:ext cx="4161772" cy="988552"/>
          </a:xfr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F26FB53A-DB7C-40A3-B70B-A61768A8DA0D}"/>
              </a:ext>
            </a:extLst>
          </p:cNvPr>
          <p:cNvSpPr/>
          <p:nvPr/>
        </p:nvSpPr>
        <p:spPr>
          <a:xfrm>
            <a:off x="2022953" y="5266686"/>
            <a:ext cx="1077239" cy="1184218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E473AF4-6E1C-4AD6-94A9-B0D292792052}"/>
              </a:ext>
            </a:extLst>
          </p:cNvPr>
          <p:cNvSpPr/>
          <p:nvPr/>
        </p:nvSpPr>
        <p:spPr>
          <a:xfrm>
            <a:off x="4101250" y="5266686"/>
            <a:ext cx="1077239" cy="1184218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76B73CE-2106-42B2-86CD-F143383DCBA7}"/>
              </a:ext>
            </a:extLst>
          </p:cNvPr>
          <p:cNvSpPr/>
          <p:nvPr/>
        </p:nvSpPr>
        <p:spPr>
          <a:xfrm>
            <a:off x="8642959" y="5266686"/>
            <a:ext cx="866787" cy="1027250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E27B416-E745-49CD-82AE-7E0857F8D805}"/>
              </a:ext>
            </a:extLst>
          </p:cNvPr>
          <p:cNvSpPr/>
          <p:nvPr/>
        </p:nvSpPr>
        <p:spPr>
          <a:xfrm>
            <a:off x="10330042" y="5178364"/>
            <a:ext cx="1077239" cy="1184218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A51EC-904C-47DC-B27A-7BBD7CD057E7}"/>
              </a:ext>
            </a:extLst>
          </p:cNvPr>
          <p:cNvSpPr/>
          <p:nvPr/>
        </p:nvSpPr>
        <p:spPr>
          <a:xfrm>
            <a:off x="1152346" y="5494091"/>
            <a:ext cx="783950" cy="74843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DCEB8-7E4C-4411-9EFB-E0961A747B2A}"/>
              </a:ext>
            </a:extLst>
          </p:cNvPr>
          <p:cNvSpPr/>
          <p:nvPr/>
        </p:nvSpPr>
        <p:spPr>
          <a:xfrm>
            <a:off x="7791263" y="5420500"/>
            <a:ext cx="792680" cy="75178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BAD0B7-A90C-45AD-2A55-A7BF55129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145" y="1256620"/>
            <a:ext cx="6900497" cy="341124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8452B8C-A610-0F16-B32A-AA548AEC6883}"/>
              </a:ext>
            </a:extLst>
          </p:cNvPr>
          <p:cNvSpPr txBox="1"/>
          <p:nvPr/>
        </p:nvSpPr>
        <p:spPr>
          <a:xfrm>
            <a:off x="807929" y="2198730"/>
            <a:ext cx="2931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Rappel : Objectif principal : être mieux classé sur : « Entreprise Web Design Lyon »</a:t>
            </a:r>
          </a:p>
        </p:txBody>
      </p:sp>
    </p:spTree>
    <p:extLst>
      <p:ext uri="{BB962C8B-B14F-4D97-AF65-F5344CB8AC3E}">
        <p14:creationId xmlns:p14="http://schemas.microsoft.com/office/powerpoint/2010/main" val="397939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6" grpId="0" animBg="1"/>
      <p:bldP spid="15" grpId="0" animBg="1"/>
      <p:bldP spid="16" grpId="0" animBg="1"/>
      <p:bldP spid="17" grpId="0" animBg="1"/>
      <p:bldP spid="8" grpId="0" animBg="1"/>
      <p:bldP spid="19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564" y="77376"/>
            <a:ext cx="8674954" cy="1295400"/>
          </a:xfrm>
        </p:spPr>
        <p:txBody>
          <a:bodyPr/>
          <a:lstStyle/>
          <a:p>
            <a:r>
              <a:rPr lang="fr-FR" dirty="0"/>
              <a:t>Modification 2 : Bloc Image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12</a:t>
            </a:fld>
            <a:endParaRPr lang="fr-FR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F1838B29-DE98-4BCD-B1E8-5FE4BC4DD28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3" y="1431574"/>
            <a:ext cx="11747312" cy="2102412"/>
          </a:xfr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039764E-15EA-4B68-A273-280F9FC535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5" y="3851108"/>
            <a:ext cx="2962293" cy="2826188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3C4D3D6-8380-47AC-AAB5-F2F20C649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56" y="3726764"/>
            <a:ext cx="6713966" cy="29505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D19AA4-A6BF-4CDD-93F4-48597CA6209E}"/>
              </a:ext>
            </a:extLst>
          </p:cNvPr>
          <p:cNvSpPr/>
          <p:nvPr/>
        </p:nvSpPr>
        <p:spPr>
          <a:xfrm>
            <a:off x="87682" y="1308970"/>
            <a:ext cx="11874674" cy="52609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A4C037-324C-4BBA-BF86-E845F352FB2F}"/>
              </a:ext>
            </a:extLst>
          </p:cNvPr>
          <p:cNvSpPr/>
          <p:nvPr/>
        </p:nvSpPr>
        <p:spPr>
          <a:xfrm>
            <a:off x="87682" y="2473891"/>
            <a:ext cx="11959225" cy="31941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6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564" y="77376"/>
            <a:ext cx="8674954" cy="1295400"/>
          </a:xfrm>
        </p:spPr>
        <p:txBody>
          <a:bodyPr/>
          <a:lstStyle/>
          <a:p>
            <a:r>
              <a:rPr lang="fr-FR" dirty="0"/>
              <a:t>Modification 2 : Bloc Image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13</a:t>
            </a:fld>
            <a:endParaRPr lang="fr-FR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F1838B29-DE98-4BCD-B1E8-5FE4BC4DD28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" b="79914"/>
          <a:stretch/>
        </p:blipFill>
        <p:spPr>
          <a:xfrm>
            <a:off x="145093" y="1434230"/>
            <a:ext cx="11747312" cy="419622"/>
          </a:xfr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38FD491-9D6A-4BF5-A7C1-9F70084D36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7" y="3169182"/>
            <a:ext cx="3684471" cy="2717040"/>
          </a:xfrm>
        </p:spPr>
      </p:pic>
      <p:pic>
        <p:nvPicPr>
          <p:cNvPr id="6" name="Espace réservé du contenu 14">
            <a:extLst>
              <a:ext uri="{FF2B5EF4-FFF2-40B4-BE49-F238E27FC236}">
                <a16:creationId xmlns:a16="http://schemas.microsoft.com/office/drawing/2014/main" id="{B6622759-8FA4-4AD1-81F9-E7E7EC032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65" b="34933"/>
          <a:stretch/>
        </p:blipFill>
        <p:spPr>
          <a:xfrm>
            <a:off x="145093" y="1853852"/>
            <a:ext cx="11747312" cy="2943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D2294C2-A707-446F-8A48-22B24F348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567" y="3067963"/>
            <a:ext cx="7269149" cy="291947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7323DC8-1D73-4C4F-97F5-D9A3D55C969F}"/>
              </a:ext>
            </a:extLst>
          </p:cNvPr>
          <p:cNvSpPr txBox="1"/>
          <p:nvPr/>
        </p:nvSpPr>
        <p:spPr>
          <a:xfrm>
            <a:off x="6096000" y="4164904"/>
            <a:ext cx="12150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rgbClr val="FF0000"/>
                </a:solidFill>
              </a:rPr>
              <a:t>Avant : 7,69mo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D5B050D-EDD3-4B2E-9D74-04EEA84F6E1D}"/>
              </a:ext>
            </a:extLst>
          </p:cNvPr>
          <p:cNvSpPr txBox="1"/>
          <p:nvPr/>
        </p:nvSpPr>
        <p:spPr>
          <a:xfrm>
            <a:off x="239797" y="2542784"/>
            <a:ext cx="252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modification : </a:t>
            </a:r>
          </a:p>
        </p:txBody>
      </p:sp>
    </p:spTree>
    <p:extLst>
      <p:ext uri="{BB962C8B-B14F-4D97-AF65-F5344CB8AC3E}">
        <p14:creationId xmlns:p14="http://schemas.microsoft.com/office/powerpoint/2010/main" val="134911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564" y="77376"/>
            <a:ext cx="8674954" cy="1295400"/>
          </a:xfrm>
        </p:spPr>
        <p:txBody>
          <a:bodyPr/>
          <a:lstStyle/>
          <a:p>
            <a:r>
              <a:rPr lang="fr-FR" dirty="0"/>
              <a:t>Modification 2 : Bloc Image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14</a:t>
            </a:fld>
            <a:endParaRPr lang="fr-FR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9688EE7D-5FB0-453E-829E-B2279AC0CA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8" y="2518608"/>
            <a:ext cx="5198997" cy="3043042"/>
          </a:xfrm>
        </p:spPr>
      </p:pic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129321BF-FAF7-43DB-8219-AA21FC072B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8" y="5880063"/>
            <a:ext cx="5334000" cy="600363"/>
          </a:xfrm>
        </p:spPr>
      </p:pic>
      <p:pic>
        <p:nvPicPr>
          <p:cNvPr id="9" name="Espace réservé du contenu 14">
            <a:extLst>
              <a:ext uri="{FF2B5EF4-FFF2-40B4-BE49-F238E27FC236}">
                <a16:creationId xmlns:a16="http://schemas.microsoft.com/office/drawing/2014/main" id="{90D8F1AC-E91C-41E2-823D-CC8DD41C8B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6" b="66211"/>
          <a:stretch/>
        </p:blipFill>
        <p:spPr>
          <a:xfrm>
            <a:off x="176408" y="1427967"/>
            <a:ext cx="11747312" cy="319414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3539F4F7-F4C5-4F91-83B5-124781601904}"/>
              </a:ext>
            </a:extLst>
          </p:cNvPr>
          <p:cNvSpPr/>
          <p:nvPr/>
        </p:nvSpPr>
        <p:spPr>
          <a:xfrm>
            <a:off x="375780" y="2780778"/>
            <a:ext cx="42588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B3B8905A-3E91-480B-9CEA-1CB12995455D}"/>
              </a:ext>
            </a:extLst>
          </p:cNvPr>
          <p:cNvSpPr/>
          <p:nvPr/>
        </p:nvSpPr>
        <p:spPr>
          <a:xfrm>
            <a:off x="482252" y="4949868"/>
            <a:ext cx="42588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2B63C36-BC61-4E7E-B78B-869EDF0C0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922" y="3896182"/>
            <a:ext cx="5359555" cy="128900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4330268-14D1-4400-98F1-00D5E5A26BCD}"/>
              </a:ext>
            </a:extLst>
          </p:cNvPr>
          <p:cNvSpPr txBox="1"/>
          <p:nvPr/>
        </p:nvSpPr>
        <p:spPr>
          <a:xfrm>
            <a:off x="951978" y="2073058"/>
            <a:ext cx="331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 modification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42D5F6-5B87-4EB1-9D84-936312A01003}"/>
              </a:ext>
            </a:extLst>
          </p:cNvPr>
          <p:cNvSpPr txBox="1"/>
          <p:nvPr/>
        </p:nvSpPr>
        <p:spPr>
          <a:xfrm>
            <a:off x="6214997" y="3268075"/>
            <a:ext cx="331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modification</a:t>
            </a:r>
          </a:p>
        </p:txBody>
      </p:sp>
    </p:spTree>
    <p:extLst>
      <p:ext uri="{BB962C8B-B14F-4D97-AF65-F5344CB8AC3E}">
        <p14:creationId xmlns:p14="http://schemas.microsoft.com/office/powerpoint/2010/main" val="159112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564" y="77376"/>
            <a:ext cx="8674954" cy="1295400"/>
          </a:xfrm>
        </p:spPr>
        <p:txBody>
          <a:bodyPr/>
          <a:lstStyle/>
          <a:p>
            <a:r>
              <a:rPr lang="fr-FR" dirty="0"/>
              <a:t>Modification 2 : Bloc Image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15</a:t>
            </a:fld>
            <a:endParaRPr lang="fr-FR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F1838B29-DE98-4BCD-B1E8-5FE4BC4DD28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0" b="48933"/>
          <a:stretch/>
        </p:blipFill>
        <p:spPr>
          <a:xfrm>
            <a:off x="222344" y="1426096"/>
            <a:ext cx="11747312" cy="365125"/>
          </a:xfr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5A5B1CE-CB1E-491A-9719-0CEEF8A8F9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4" y="2268404"/>
            <a:ext cx="7039139" cy="3675196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BBA8ED9-6263-4128-8C64-99A097E79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01"/>
          <a:stretch/>
        </p:blipFill>
        <p:spPr>
          <a:xfrm>
            <a:off x="7534406" y="2268404"/>
            <a:ext cx="4435250" cy="36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7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564" y="77376"/>
            <a:ext cx="8674954" cy="1295400"/>
          </a:xfrm>
        </p:spPr>
        <p:txBody>
          <a:bodyPr/>
          <a:lstStyle/>
          <a:p>
            <a:r>
              <a:rPr lang="fr-FR" dirty="0"/>
              <a:t>Modification 2 : Bloc Image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16</a:t>
            </a:fld>
            <a:endParaRPr lang="fr-FR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F1838B29-DE98-4BCD-B1E8-5FE4BC4DD28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4"/>
          <a:stretch/>
        </p:blipFill>
        <p:spPr>
          <a:xfrm>
            <a:off x="222344" y="1459281"/>
            <a:ext cx="11747312" cy="721893"/>
          </a:xfr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0129CD5-0FDE-4499-AF30-388D52B70F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00" y="4317174"/>
            <a:ext cx="5993038" cy="915226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1BB2368-A9BD-4137-8DC8-96EC90EB5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86" y="4317174"/>
            <a:ext cx="5174214" cy="91522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BEE92BF-7448-4553-ADAF-31845A1ED9E5}"/>
              </a:ext>
            </a:extLst>
          </p:cNvPr>
          <p:cNvSpPr txBox="1"/>
          <p:nvPr/>
        </p:nvSpPr>
        <p:spPr>
          <a:xfrm>
            <a:off x="1903493" y="3770334"/>
            <a:ext cx="27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 modification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2260BEB-3A32-48FC-B353-75A7D840A626}"/>
              </a:ext>
            </a:extLst>
          </p:cNvPr>
          <p:cNvSpPr txBox="1"/>
          <p:nvPr/>
        </p:nvSpPr>
        <p:spPr>
          <a:xfrm>
            <a:off x="7929667" y="3770334"/>
            <a:ext cx="27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modification</a:t>
            </a:r>
          </a:p>
        </p:txBody>
      </p:sp>
    </p:spTree>
    <p:extLst>
      <p:ext uri="{BB962C8B-B14F-4D97-AF65-F5344CB8AC3E}">
        <p14:creationId xmlns:p14="http://schemas.microsoft.com/office/powerpoint/2010/main" val="34525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564" y="77376"/>
            <a:ext cx="8674954" cy="1295400"/>
          </a:xfrm>
        </p:spPr>
        <p:txBody>
          <a:bodyPr/>
          <a:lstStyle/>
          <a:p>
            <a:r>
              <a:rPr lang="fr-FR" dirty="0"/>
              <a:t>Modification 2 : Bloc Image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17</a:t>
            </a:fld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D3B0830-40E6-448F-A9B5-4F75FFFD4345}"/>
              </a:ext>
            </a:extLst>
          </p:cNvPr>
          <p:cNvSpPr txBox="1"/>
          <p:nvPr/>
        </p:nvSpPr>
        <p:spPr>
          <a:xfrm>
            <a:off x="1233221" y="3657700"/>
            <a:ext cx="18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AE71DBE-32B0-4EE5-A16A-888A0704E32C}"/>
              </a:ext>
            </a:extLst>
          </p:cNvPr>
          <p:cNvSpPr txBox="1"/>
          <p:nvPr/>
        </p:nvSpPr>
        <p:spPr>
          <a:xfrm>
            <a:off x="7053198" y="3711340"/>
            <a:ext cx="18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</a:t>
            </a:r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E6EF3BF1-83BE-4B87-84E8-1754C8C04B49}"/>
              </a:ext>
            </a:extLst>
          </p:cNvPr>
          <p:cNvSpPr/>
          <p:nvPr/>
        </p:nvSpPr>
        <p:spPr>
          <a:xfrm>
            <a:off x="5615737" y="4870297"/>
            <a:ext cx="718597" cy="3006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F1838B29-DE98-4BCD-B1E8-5FE4BC4DD28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3" y="1431574"/>
            <a:ext cx="11747312" cy="2102412"/>
          </a:xfr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FF7CF2E-8D98-48E8-82DC-0944C7DB28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90"/>
          <a:stretch/>
        </p:blipFill>
        <p:spPr>
          <a:xfrm>
            <a:off x="1286392" y="4027032"/>
            <a:ext cx="3718648" cy="993578"/>
          </a:xfrm>
          <a:prstGeom prst="rect">
            <a:avLst/>
          </a:prstGeom>
        </p:spPr>
      </p:pic>
      <p:pic>
        <p:nvPicPr>
          <p:cNvPr id="28" name="Espace réservé du contenu 2">
            <a:extLst>
              <a:ext uri="{FF2B5EF4-FFF2-40B4-BE49-F238E27FC236}">
                <a16:creationId xmlns:a16="http://schemas.microsoft.com/office/drawing/2014/main" id="{0AF0B216-89EC-4DA3-88AF-ACB00F7061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92" y="5217806"/>
            <a:ext cx="3718648" cy="1310073"/>
          </a:xfr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94F3C85-5760-4508-945D-6CD6F5C8B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69" y="5271447"/>
            <a:ext cx="4101640" cy="1310072"/>
          </a:xfrm>
          <a:prstGeom prst="rect">
            <a:avLst/>
          </a:prstGeom>
        </p:spPr>
      </p:pic>
      <p:sp>
        <p:nvSpPr>
          <p:cNvPr id="31" name="Ellipse 30">
            <a:extLst>
              <a:ext uri="{FF2B5EF4-FFF2-40B4-BE49-F238E27FC236}">
                <a16:creationId xmlns:a16="http://schemas.microsoft.com/office/drawing/2014/main" id="{4B02B26A-6F56-49FA-AA9F-C4860C01F2EE}"/>
              </a:ext>
            </a:extLst>
          </p:cNvPr>
          <p:cNvSpPr/>
          <p:nvPr/>
        </p:nvSpPr>
        <p:spPr>
          <a:xfrm>
            <a:off x="1363701" y="4006741"/>
            <a:ext cx="2069549" cy="964504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32566BF-37C1-40B3-AADE-FC5B9C3D12FE}"/>
              </a:ext>
            </a:extLst>
          </p:cNvPr>
          <p:cNvSpPr/>
          <p:nvPr/>
        </p:nvSpPr>
        <p:spPr>
          <a:xfrm>
            <a:off x="1363701" y="6077850"/>
            <a:ext cx="544882" cy="526094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8989664F-258D-4948-B08D-78434EEFB19B}"/>
              </a:ext>
            </a:extLst>
          </p:cNvPr>
          <p:cNvSpPr/>
          <p:nvPr/>
        </p:nvSpPr>
        <p:spPr>
          <a:xfrm>
            <a:off x="7287009" y="6055425"/>
            <a:ext cx="544882" cy="526094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5D04AA6-2710-4E73-BD20-43B6ACA084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68" y="4100554"/>
            <a:ext cx="4101639" cy="884158"/>
          </a:xfrm>
          <a:prstGeom prst="rect">
            <a:avLst/>
          </a:prstGeom>
        </p:spPr>
      </p:pic>
      <p:sp>
        <p:nvSpPr>
          <p:cNvPr id="33" name="Ellipse 32">
            <a:extLst>
              <a:ext uri="{FF2B5EF4-FFF2-40B4-BE49-F238E27FC236}">
                <a16:creationId xmlns:a16="http://schemas.microsoft.com/office/drawing/2014/main" id="{991C2474-FB23-4FDD-A1AF-FCB809376BAB}"/>
              </a:ext>
            </a:extLst>
          </p:cNvPr>
          <p:cNvSpPr/>
          <p:nvPr/>
        </p:nvSpPr>
        <p:spPr>
          <a:xfrm>
            <a:off x="6945032" y="4060381"/>
            <a:ext cx="2330491" cy="1013868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7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31" grpId="0" animBg="1"/>
      <p:bldP spid="23" grpId="0" animBg="1"/>
      <p:bldP spid="36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564" y="77376"/>
            <a:ext cx="8674954" cy="1295400"/>
          </a:xfrm>
        </p:spPr>
        <p:txBody>
          <a:bodyPr/>
          <a:lstStyle/>
          <a:p>
            <a:r>
              <a:rPr lang="fr-FR" dirty="0"/>
              <a:t>Modification 3 : Black Hat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18</a:t>
            </a:fld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D3B0830-40E6-448F-A9B5-4F75FFFD4345}"/>
              </a:ext>
            </a:extLst>
          </p:cNvPr>
          <p:cNvSpPr txBox="1"/>
          <p:nvPr/>
        </p:nvSpPr>
        <p:spPr>
          <a:xfrm>
            <a:off x="2297695" y="5051474"/>
            <a:ext cx="18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AE71DBE-32B0-4EE5-A16A-888A0704E32C}"/>
              </a:ext>
            </a:extLst>
          </p:cNvPr>
          <p:cNvSpPr txBox="1"/>
          <p:nvPr/>
        </p:nvSpPr>
        <p:spPr>
          <a:xfrm>
            <a:off x="8281382" y="5051474"/>
            <a:ext cx="18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</a:t>
            </a:r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E6EF3BF1-83BE-4B87-84E8-1754C8C04B49}"/>
              </a:ext>
            </a:extLst>
          </p:cNvPr>
          <p:cNvSpPr/>
          <p:nvPr/>
        </p:nvSpPr>
        <p:spPr>
          <a:xfrm>
            <a:off x="5545981" y="5721956"/>
            <a:ext cx="718597" cy="3006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C522DF1-FCEA-4988-BDB4-683A3994F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3" y="1437194"/>
            <a:ext cx="11918515" cy="115136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CCD4F18-F622-4BCF-9F19-EDD063969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0" y="5430190"/>
            <a:ext cx="4101639" cy="8841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A42384-707F-463C-9D8F-4AD06B256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676" y="3074265"/>
            <a:ext cx="6006231" cy="19070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672EE1-87C4-4BF9-9DB1-DE7ED039F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3" y="3074264"/>
            <a:ext cx="5654458" cy="190706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94DD46E-CF01-4045-8BE7-071B92F70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67" y="5420806"/>
            <a:ext cx="4100665" cy="884158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C549E24F-DBF4-4775-8E15-9478279A5DDF}"/>
              </a:ext>
            </a:extLst>
          </p:cNvPr>
          <p:cNvSpPr/>
          <p:nvPr/>
        </p:nvSpPr>
        <p:spPr>
          <a:xfrm>
            <a:off x="3858888" y="5420806"/>
            <a:ext cx="1169456" cy="884158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6C3D952-382E-4FBF-A6E2-7CF59707B764}"/>
              </a:ext>
            </a:extLst>
          </p:cNvPr>
          <p:cNvSpPr/>
          <p:nvPr/>
        </p:nvSpPr>
        <p:spPr>
          <a:xfrm>
            <a:off x="9743231" y="5411423"/>
            <a:ext cx="1169456" cy="884158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655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5" y="77376"/>
            <a:ext cx="10602239" cy="1295400"/>
          </a:xfrm>
        </p:spPr>
        <p:txBody>
          <a:bodyPr/>
          <a:lstStyle/>
          <a:p>
            <a:r>
              <a:rPr lang="fr-FR" dirty="0"/>
              <a:t>Modification 4 : Chargement scripts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19</a:t>
            </a:fld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D3B0830-40E6-448F-A9B5-4F75FFFD4345}"/>
              </a:ext>
            </a:extLst>
          </p:cNvPr>
          <p:cNvSpPr txBox="1"/>
          <p:nvPr/>
        </p:nvSpPr>
        <p:spPr>
          <a:xfrm>
            <a:off x="2856978" y="4193996"/>
            <a:ext cx="18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AE71DBE-32B0-4EE5-A16A-888A0704E32C}"/>
              </a:ext>
            </a:extLst>
          </p:cNvPr>
          <p:cNvSpPr txBox="1"/>
          <p:nvPr/>
        </p:nvSpPr>
        <p:spPr>
          <a:xfrm>
            <a:off x="7836391" y="4236137"/>
            <a:ext cx="18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</a:t>
            </a:r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E6EF3BF1-83BE-4B87-84E8-1754C8C04B49}"/>
              </a:ext>
            </a:extLst>
          </p:cNvPr>
          <p:cNvSpPr/>
          <p:nvPr/>
        </p:nvSpPr>
        <p:spPr>
          <a:xfrm>
            <a:off x="5917291" y="4793532"/>
            <a:ext cx="718597" cy="3006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F56EFBC-BC01-49D3-943E-EFCCE09E80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5" y="1414441"/>
            <a:ext cx="11831175" cy="715897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71308B0-0740-4E8A-BFE5-077420E1AC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48"/>
          <a:stretch/>
        </p:blipFill>
        <p:spPr>
          <a:xfrm>
            <a:off x="1162230" y="2842899"/>
            <a:ext cx="3760888" cy="10966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4B76DF1-0EE6-4D4D-86A6-81932EAB17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7"/>
          <a:stretch/>
        </p:blipFill>
        <p:spPr>
          <a:xfrm>
            <a:off x="6824506" y="2842900"/>
            <a:ext cx="4300603" cy="109661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C8278D5-8512-4115-9650-E9B2DA3FB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5" y="4652078"/>
            <a:ext cx="4100665" cy="88415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4B90B88-1810-4F87-8B2A-59E3F6E6A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543" y="4652078"/>
            <a:ext cx="3850531" cy="884158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DEE02449-C429-4244-85B0-B2E09EC09AE3}"/>
              </a:ext>
            </a:extLst>
          </p:cNvPr>
          <p:cNvSpPr/>
          <p:nvPr/>
        </p:nvSpPr>
        <p:spPr>
          <a:xfrm>
            <a:off x="1176295" y="4630872"/>
            <a:ext cx="937707" cy="92657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CB78071C-411A-4129-B569-54791C6D4423}"/>
              </a:ext>
            </a:extLst>
          </p:cNvPr>
          <p:cNvSpPr/>
          <p:nvPr/>
        </p:nvSpPr>
        <p:spPr>
          <a:xfrm>
            <a:off x="7049543" y="4656275"/>
            <a:ext cx="937707" cy="92657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01B8D3-25BD-4F0A-948E-582DA1B95F95}"/>
              </a:ext>
            </a:extLst>
          </p:cNvPr>
          <p:cNvSpPr txBox="1"/>
          <p:nvPr/>
        </p:nvSpPr>
        <p:spPr>
          <a:xfrm>
            <a:off x="1803748" y="2423786"/>
            <a:ext cx="260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 modification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22B9AD0-96AD-4573-9E82-E42D80E108E5}"/>
              </a:ext>
            </a:extLst>
          </p:cNvPr>
          <p:cNvSpPr txBox="1"/>
          <p:nvPr/>
        </p:nvSpPr>
        <p:spPr>
          <a:xfrm>
            <a:off x="7672100" y="2361612"/>
            <a:ext cx="260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modification</a:t>
            </a:r>
          </a:p>
        </p:txBody>
      </p:sp>
    </p:spTree>
    <p:extLst>
      <p:ext uri="{BB962C8B-B14F-4D97-AF65-F5344CB8AC3E}">
        <p14:creationId xmlns:p14="http://schemas.microsoft.com/office/powerpoint/2010/main" val="75707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9D3254C-431C-31EB-6D65-782F2710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E57EC18-131D-4E47-31D3-19837F6A2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sz="1900" dirty="0">
                <a:solidFill>
                  <a:srgbClr val="FF0000"/>
                </a:solidFill>
              </a:rPr>
              <a:t>AGENCE WEB DESIGN LA PANTHÈRE À LYON</a:t>
            </a:r>
          </a:p>
          <a:p>
            <a:r>
              <a:rPr lang="fr-FR" dirty="0"/>
              <a:t>Activité en perte de vitesse car concurrence rude</a:t>
            </a:r>
          </a:p>
          <a:p>
            <a:r>
              <a:rPr lang="fr-FR" dirty="0"/>
              <a:t>« Entreprise web design Lyon » deuxième position moteur recherche</a:t>
            </a:r>
          </a:p>
          <a:p>
            <a:endParaRPr lang="fr-FR" dirty="0"/>
          </a:p>
          <a:p>
            <a:r>
              <a:rPr lang="fr-FR" dirty="0"/>
              <a:t>Faire audit parties du site non optimisées SEO et accessibilité</a:t>
            </a:r>
          </a:p>
          <a:p>
            <a:r>
              <a:rPr lang="fr-FR" dirty="0"/>
              <a:t>Appliquer 10 modifications </a:t>
            </a:r>
          </a:p>
          <a:p>
            <a:endParaRPr lang="fr-FR" dirty="0"/>
          </a:p>
          <a:p>
            <a:r>
              <a:rPr lang="fr-FR" dirty="0"/>
              <a:t>Objectif : </a:t>
            </a:r>
          </a:p>
          <a:p>
            <a:r>
              <a:rPr lang="fr-FR" dirty="0"/>
              <a:t>- site mieux classé sur : « Entreprise Web Design Lyon » moteur  de recherche</a:t>
            </a:r>
          </a:p>
          <a:p>
            <a:r>
              <a:rPr lang="fr-FR" dirty="0"/>
              <a:t>- au moins 1 modification sur la vitesse de chargement + accessibilité</a:t>
            </a:r>
          </a:p>
          <a:p>
            <a:r>
              <a:rPr lang="fr-FR" dirty="0"/>
              <a:t>- être valide W3C HTML et CSS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614670-8E2B-B6BE-4137-80EA6AA0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0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5" y="77376"/>
            <a:ext cx="10602239" cy="1295400"/>
          </a:xfrm>
        </p:spPr>
        <p:txBody>
          <a:bodyPr/>
          <a:lstStyle/>
          <a:p>
            <a:r>
              <a:rPr lang="fr-FR" dirty="0"/>
              <a:t>Modification 5 : H1 mot clés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20</a:t>
            </a:fld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D3B0830-40E6-448F-A9B5-4F75FFFD4345}"/>
              </a:ext>
            </a:extLst>
          </p:cNvPr>
          <p:cNvSpPr txBox="1"/>
          <p:nvPr/>
        </p:nvSpPr>
        <p:spPr>
          <a:xfrm>
            <a:off x="2856978" y="4193996"/>
            <a:ext cx="18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AE71DBE-32B0-4EE5-A16A-888A0704E32C}"/>
              </a:ext>
            </a:extLst>
          </p:cNvPr>
          <p:cNvSpPr txBox="1"/>
          <p:nvPr/>
        </p:nvSpPr>
        <p:spPr>
          <a:xfrm>
            <a:off x="8408413" y="4206630"/>
            <a:ext cx="18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9915F4E-C9AD-4E91-9A8C-AD81A34D2A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5" y="1443132"/>
            <a:ext cx="11824246" cy="621336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12FD4F9-A69E-4F4C-9CBD-2783E4966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64" y="2338647"/>
            <a:ext cx="3455693" cy="17876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B31D92D-D6E7-4AD9-B8B7-AF6C164D0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446" y="2338647"/>
            <a:ext cx="2919108" cy="17876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204F3B8-A509-472E-BB07-4D763B148A62}"/>
              </a:ext>
            </a:extLst>
          </p:cNvPr>
          <p:cNvSpPr txBox="1"/>
          <p:nvPr/>
        </p:nvSpPr>
        <p:spPr>
          <a:xfrm>
            <a:off x="4301097" y="6016001"/>
            <a:ext cx="402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changement dans le score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E77145C-519A-26A5-8CF1-9048ECA88131}"/>
              </a:ext>
            </a:extLst>
          </p:cNvPr>
          <p:cNvSpPr txBox="1"/>
          <p:nvPr/>
        </p:nvSpPr>
        <p:spPr>
          <a:xfrm>
            <a:off x="5093759" y="4563328"/>
            <a:ext cx="2931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Rappel : Objectif principal : être mieux classé sur : « Entreprise Web Design Lyon »</a:t>
            </a:r>
          </a:p>
        </p:txBody>
      </p:sp>
    </p:spTree>
    <p:extLst>
      <p:ext uri="{BB962C8B-B14F-4D97-AF65-F5344CB8AC3E}">
        <p14:creationId xmlns:p14="http://schemas.microsoft.com/office/powerpoint/2010/main" val="2536029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5" y="77376"/>
            <a:ext cx="10602239" cy="1295400"/>
          </a:xfrm>
        </p:spPr>
        <p:txBody>
          <a:bodyPr/>
          <a:lstStyle/>
          <a:p>
            <a:r>
              <a:rPr lang="fr-FR" dirty="0"/>
              <a:t>Modification 6 : Structure sémantique html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21</a:t>
            </a:fld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D3B0830-40E6-448F-A9B5-4F75FFFD4345}"/>
              </a:ext>
            </a:extLst>
          </p:cNvPr>
          <p:cNvSpPr txBox="1"/>
          <p:nvPr/>
        </p:nvSpPr>
        <p:spPr>
          <a:xfrm>
            <a:off x="2856978" y="4193996"/>
            <a:ext cx="18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AE71DBE-32B0-4EE5-A16A-888A0704E32C}"/>
              </a:ext>
            </a:extLst>
          </p:cNvPr>
          <p:cNvSpPr txBox="1"/>
          <p:nvPr/>
        </p:nvSpPr>
        <p:spPr>
          <a:xfrm>
            <a:off x="8408413" y="4206630"/>
            <a:ext cx="18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204F3B8-A509-472E-BB07-4D763B148A62}"/>
              </a:ext>
            </a:extLst>
          </p:cNvPr>
          <p:cNvSpPr txBox="1"/>
          <p:nvPr/>
        </p:nvSpPr>
        <p:spPr>
          <a:xfrm>
            <a:off x="4050577" y="4793533"/>
            <a:ext cx="402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changement dans le score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8484836-19EB-4A01-8A5E-73F2F90D74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7" y="1434201"/>
            <a:ext cx="11787486" cy="732802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71D629C-06DB-43EB-BABA-FDDA3B864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77" y="2506411"/>
            <a:ext cx="4025802" cy="146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39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5" y="77376"/>
            <a:ext cx="10602239" cy="1295400"/>
          </a:xfrm>
        </p:spPr>
        <p:txBody>
          <a:bodyPr/>
          <a:lstStyle/>
          <a:p>
            <a:r>
              <a:rPr lang="fr-FR" dirty="0"/>
              <a:t>Modification 7 : minification fichiers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22</a:t>
            </a:fld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D3B0830-40E6-448F-A9B5-4F75FFFD4345}"/>
              </a:ext>
            </a:extLst>
          </p:cNvPr>
          <p:cNvSpPr txBox="1"/>
          <p:nvPr/>
        </p:nvSpPr>
        <p:spPr>
          <a:xfrm>
            <a:off x="2502392" y="4455558"/>
            <a:ext cx="18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AE71DBE-32B0-4EE5-A16A-888A0704E32C}"/>
              </a:ext>
            </a:extLst>
          </p:cNvPr>
          <p:cNvSpPr txBox="1"/>
          <p:nvPr/>
        </p:nvSpPr>
        <p:spPr>
          <a:xfrm>
            <a:off x="8762999" y="4440748"/>
            <a:ext cx="18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</a:t>
            </a:r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E6EF3BF1-83BE-4B87-84E8-1754C8C04B49}"/>
              </a:ext>
            </a:extLst>
          </p:cNvPr>
          <p:cNvSpPr/>
          <p:nvPr/>
        </p:nvSpPr>
        <p:spPr>
          <a:xfrm>
            <a:off x="5671096" y="5274799"/>
            <a:ext cx="718597" cy="3006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301B8A6-53D1-4692-91E5-B18C904B8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06" y="2501664"/>
            <a:ext cx="4576632" cy="173447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C9E5B63-B127-418E-A681-5948EC577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93" y="2500170"/>
            <a:ext cx="4342617" cy="1734969"/>
          </a:xfrm>
          <a:prstGeom prst="rect">
            <a:avLst/>
          </a:prstGeom>
        </p:spPr>
      </p:pic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F8D6B9F8-D13E-4A78-879E-F83394205D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75" y="1432888"/>
            <a:ext cx="11573049" cy="752617"/>
          </a:xfr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85D4DEE-9511-4796-89F6-89A5769A8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1" y="5044311"/>
            <a:ext cx="3850531" cy="88415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56D86B1-6F06-4347-991A-38FFAFA9C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80" y="5015689"/>
            <a:ext cx="4342618" cy="912780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CE4979DE-4D9F-4F2C-9C32-2E0FCA6EE0DB}"/>
              </a:ext>
            </a:extLst>
          </p:cNvPr>
          <p:cNvSpPr/>
          <p:nvPr/>
        </p:nvSpPr>
        <p:spPr>
          <a:xfrm>
            <a:off x="914400" y="4824890"/>
            <a:ext cx="1283918" cy="126275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E34E2B6-8C11-4726-9F9F-823B0D0FAFC8}"/>
              </a:ext>
            </a:extLst>
          </p:cNvPr>
          <p:cNvSpPr/>
          <p:nvPr/>
        </p:nvSpPr>
        <p:spPr>
          <a:xfrm>
            <a:off x="7062880" y="4824889"/>
            <a:ext cx="1283918" cy="126275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F774EE3-AD22-4377-917C-966BAD7A90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00" y="99640"/>
            <a:ext cx="8705617" cy="340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3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5" grpId="0" animBg="1"/>
      <p:bldP spid="22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5" y="77376"/>
            <a:ext cx="10602239" cy="1295400"/>
          </a:xfrm>
        </p:spPr>
        <p:txBody>
          <a:bodyPr/>
          <a:lstStyle/>
          <a:p>
            <a:r>
              <a:rPr lang="fr-FR" dirty="0"/>
              <a:t>Modification 8 : Activation du cache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23</a:t>
            </a:fld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D3B0830-40E6-448F-A9B5-4F75FFFD4345}"/>
              </a:ext>
            </a:extLst>
          </p:cNvPr>
          <p:cNvSpPr txBox="1"/>
          <p:nvPr/>
        </p:nvSpPr>
        <p:spPr>
          <a:xfrm>
            <a:off x="2502392" y="4455558"/>
            <a:ext cx="18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AE71DBE-32B0-4EE5-A16A-888A0704E32C}"/>
              </a:ext>
            </a:extLst>
          </p:cNvPr>
          <p:cNvSpPr txBox="1"/>
          <p:nvPr/>
        </p:nvSpPr>
        <p:spPr>
          <a:xfrm>
            <a:off x="8762999" y="4440748"/>
            <a:ext cx="18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</a:t>
            </a:r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E6EF3BF1-83BE-4B87-84E8-1754C8C04B49}"/>
              </a:ext>
            </a:extLst>
          </p:cNvPr>
          <p:cNvSpPr/>
          <p:nvPr/>
        </p:nvSpPr>
        <p:spPr>
          <a:xfrm>
            <a:off x="5877214" y="5295556"/>
            <a:ext cx="718597" cy="3006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C206776-FB83-44B2-AD62-1F2B8F08A2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5" y="1485123"/>
            <a:ext cx="11907295" cy="634040"/>
          </a:xfr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C4B6B70-4C3C-47AA-BCFE-7C7ACA764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06" y="5047439"/>
            <a:ext cx="4342618" cy="912780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CE4979DE-4D9F-4F2C-9C32-2E0FCA6EE0DB}"/>
              </a:ext>
            </a:extLst>
          </p:cNvPr>
          <p:cNvSpPr/>
          <p:nvPr/>
        </p:nvSpPr>
        <p:spPr>
          <a:xfrm>
            <a:off x="914400" y="4824890"/>
            <a:ext cx="1283918" cy="126275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F7AC24D-97AE-4252-87EA-C07BD195D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7" y="4931519"/>
            <a:ext cx="4505325" cy="1028700"/>
          </a:xfrm>
          <a:prstGeom prst="rect">
            <a:avLst/>
          </a:prstGeom>
        </p:spPr>
      </p:pic>
      <p:sp>
        <p:nvSpPr>
          <p:cNvPr id="30" name="Ellipse 29">
            <a:extLst>
              <a:ext uri="{FF2B5EF4-FFF2-40B4-BE49-F238E27FC236}">
                <a16:creationId xmlns:a16="http://schemas.microsoft.com/office/drawing/2014/main" id="{AE34E2B6-8C11-4726-9F9F-823B0D0FAFC8}"/>
              </a:ext>
            </a:extLst>
          </p:cNvPr>
          <p:cNvSpPr/>
          <p:nvPr/>
        </p:nvSpPr>
        <p:spPr>
          <a:xfrm>
            <a:off x="7208837" y="4810080"/>
            <a:ext cx="1283918" cy="126275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5B93471-3DEE-49F2-A659-27F91D9BE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5" y="2257484"/>
            <a:ext cx="3485067" cy="21613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04B5AC4-C715-472B-8F07-C9ACDF3D2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74" y="2257484"/>
            <a:ext cx="4304470" cy="21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49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5" y="77376"/>
            <a:ext cx="11003072" cy="1295400"/>
          </a:xfrm>
        </p:spPr>
        <p:txBody>
          <a:bodyPr/>
          <a:lstStyle/>
          <a:p>
            <a:r>
              <a:rPr lang="fr-FR" dirty="0"/>
              <a:t>Modification 9 : adresse de l’agence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24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7FE5A0-53D5-4B46-822E-E26B01EA8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9" y="2010982"/>
            <a:ext cx="4156201" cy="3602656"/>
          </a:xfrm>
          <a:prstGeom prst="rect">
            <a:avLst/>
          </a:prstGeom>
        </p:spPr>
      </p:pic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FE802DFE-4F1B-4D4F-8B0D-7DC8E32092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3" y="1453225"/>
            <a:ext cx="11924074" cy="412268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2C7580F-2D9D-49FF-B4D3-92F129800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279" y="2010982"/>
            <a:ext cx="4171263" cy="360265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35828BC-3DDA-4ED2-A76A-F65796CD10BA}"/>
              </a:ext>
            </a:extLst>
          </p:cNvPr>
          <p:cNvSpPr txBox="1"/>
          <p:nvPr/>
        </p:nvSpPr>
        <p:spPr>
          <a:xfrm>
            <a:off x="4083099" y="5964717"/>
            <a:ext cx="402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changement dans le score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2E4AF85-54F7-4648-8942-32B383D03653}"/>
              </a:ext>
            </a:extLst>
          </p:cNvPr>
          <p:cNvSpPr/>
          <p:nvPr/>
        </p:nvSpPr>
        <p:spPr>
          <a:xfrm>
            <a:off x="4189957" y="2572593"/>
            <a:ext cx="1315233" cy="735904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00D620E-6D1F-49A9-85B4-13B856741140}"/>
              </a:ext>
            </a:extLst>
          </p:cNvPr>
          <p:cNvSpPr/>
          <p:nvPr/>
        </p:nvSpPr>
        <p:spPr>
          <a:xfrm>
            <a:off x="8288056" y="4734838"/>
            <a:ext cx="1501035" cy="830432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302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5" y="77376"/>
            <a:ext cx="11003072" cy="1295400"/>
          </a:xfrm>
        </p:spPr>
        <p:txBody>
          <a:bodyPr/>
          <a:lstStyle/>
          <a:p>
            <a:r>
              <a:rPr lang="fr-FR" dirty="0"/>
              <a:t>Modification 10 : Formulaire de contact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25</a:t>
            </a:fld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7E4997A-BE6D-4528-BD40-3C0E05AEF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5" y="2871479"/>
            <a:ext cx="3846738" cy="37683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227056E-6E24-4F53-8EDA-13EC4F8498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35"/>
          <a:stretch/>
        </p:blipFill>
        <p:spPr>
          <a:xfrm>
            <a:off x="5589485" y="2851685"/>
            <a:ext cx="6073291" cy="3768317"/>
          </a:xfrm>
          <a:prstGeom prst="rect">
            <a:avLst/>
          </a:prstGeo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EE2636C-E354-0739-3F4D-863FDA438A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5" y="1434305"/>
            <a:ext cx="11404381" cy="1295400"/>
          </a:xfrm>
        </p:spPr>
      </p:pic>
    </p:spTree>
    <p:extLst>
      <p:ext uri="{BB962C8B-B14F-4D97-AF65-F5344CB8AC3E}">
        <p14:creationId xmlns:p14="http://schemas.microsoft.com/office/powerpoint/2010/main" val="2925983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E2BA-66EC-4374-BDF9-EA754BA1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5" y="77376"/>
            <a:ext cx="11003072" cy="1295400"/>
          </a:xfrm>
        </p:spPr>
        <p:txBody>
          <a:bodyPr/>
          <a:lstStyle/>
          <a:p>
            <a:r>
              <a:rPr lang="fr-FR" dirty="0"/>
              <a:t>Modification 10 : Formulaire de contact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2855C1-C53F-4200-938A-C40D7E8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26</a:t>
            </a:fld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D3B0830-40E6-448F-A9B5-4F75FFFD4345}"/>
              </a:ext>
            </a:extLst>
          </p:cNvPr>
          <p:cNvSpPr txBox="1"/>
          <p:nvPr/>
        </p:nvSpPr>
        <p:spPr>
          <a:xfrm>
            <a:off x="8691835" y="2953961"/>
            <a:ext cx="270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 page contact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AE71DBE-32B0-4EE5-A16A-888A0704E32C}"/>
              </a:ext>
            </a:extLst>
          </p:cNvPr>
          <p:cNvSpPr txBox="1"/>
          <p:nvPr/>
        </p:nvSpPr>
        <p:spPr>
          <a:xfrm>
            <a:off x="8691835" y="4792214"/>
            <a:ext cx="270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page contact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F2185DC-055A-4F57-963C-191861085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72" y="3429000"/>
            <a:ext cx="3234651" cy="70028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90A9BD4-6E96-4C7D-8857-5146F3582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835" y="5398643"/>
            <a:ext cx="3293413" cy="644960"/>
          </a:xfrm>
          <a:prstGeom prst="rect">
            <a:avLst/>
          </a:prstGeom>
        </p:spPr>
      </p:pic>
      <p:sp>
        <p:nvSpPr>
          <p:cNvPr id="31" name="Ellipse 30">
            <a:extLst>
              <a:ext uri="{FF2B5EF4-FFF2-40B4-BE49-F238E27FC236}">
                <a16:creationId xmlns:a16="http://schemas.microsoft.com/office/drawing/2014/main" id="{31DFC169-063C-42B4-A114-6499528A1644}"/>
              </a:ext>
            </a:extLst>
          </p:cNvPr>
          <p:cNvSpPr/>
          <p:nvPr/>
        </p:nvSpPr>
        <p:spPr>
          <a:xfrm>
            <a:off x="9457545" y="3351544"/>
            <a:ext cx="832588" cy="805991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828625B-B9C6-43ED-A860-677AA1CB9BDC}"/>
              </a:ext>
            </a:extLst>
          </p:cNvPr>
          <p:cNvSpPr/>
          <p:nvPr/>
        </p:nvSpPr>
        <p:spPr>
          <a:xfrm>
            <a:off x="9551096" y="5318127"/>
            <a:ext cx="832981" cy="782047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8FEF14-8C3C-44B0-94CD-78930D529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105" y="1372776"/>
            <a:ext cx="3937187" cy="46088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BCD2E2E-C502-29AE-A59A-44B95A693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5" y="1371564"/>
            <a:ext cx="4139851" cy="46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7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818170-1F02-4595-8AAB-FA8B0B7D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Check-list pour accessibilité mobile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6B7BCE2-8A6B-42F5-B852-AEDC73D482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25159"/>
            <a:ext cx="11013510" cy="3228600"/>
          </a:xfr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35238-242C-40D1-87E5-9F590116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27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0C9687-D2F5-4E7A-8FAA-CDA4AC7EC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4" y="3906498"/>
            <a:ext cx="2162175" cy="8191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932F98D-A0B9-45FE-B2E3-613B9F1B3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4" y="2521229"/>
            <a:ext cx="1691443" cy="117131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A134BE2-AD23-44E2-9F41-EC522793D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06" y="4271230"/>
            <a:ext cx="1924898" cy="77305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EE21B0-A08E-4398-9312-750057073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92497"/>
            <a:ext cx="3476625" cy="121730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9D9BE9F-2A93-46D5-9F3F-40DD4D8A5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02" y="2951502"/>
            <a:ext cx="657225" cy="5143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9F9EC1E-BE7C-4A43-BBC0-AB77367F40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629" y="1315664"/>
            <a:ext cx="6070948" cy="38352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7BFBBF2-0862-46BB-8873-848DE2AF4B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77" y="3037872"/>
            <a:ext cx="3543300" cy="113347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F5AF3D3-3FA9-47B0-BAE7-9C010BFB0A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4" y="2033464"/>
            <a:ext cx="3429000" cy="90487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068EC40-7482-4FA9-A7D4-54549A0207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77" y="2057400"/>
            <a:ext cx="3133725" cy="85725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F421D4FD-5FE0-42EB-91D7-1220AC7333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77" y="4209803"/>
            <a:ext cx="2286000" cy="89535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0404FD29-1D35-4D44-9492-09171082CA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77" y="5453759"/>
            <a:ext cx="3543300" cy="135255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3D7FBAF-A3AA-4E79-83C8-DFEE130DF2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06" y="5326660"/>
            <a:ext cx="3429000" cy="1371600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60D8B4F6-72A3-479D-B1CC-E362C2A74E67}"/>
              </a:ext>
            </a:extLst>
          </p:cNvPr>
          <p:cNvSpPr txBox="1"/>
          <p:nvPr/>
        </p:nvSpPr>
        <p:spPr>
          <a:xfrm>
            <a:off x="989556" y="729470"/>
            <a:ext cx="8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0020B73-8C49-44EA-A786-EB162A926C51}"/>
              </a:ext>
            </a:extLst>
          </p:cNvPr>
          <p:cNvSpPr txBox="1"/>
          <p:nvPr/>
        </p:nvSpPr>
        <p:spPr>
          <a:xfrm>
            <a:off x="8879781" y="847688"/>
            <a:ext cx="8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326434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DD2CA194-8EE7-491D-9359-B20BB82400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0" y="3134116"/>
            <a:ext cx="5851676" cy="2821793"/>
          </a:xfrm>
        </p:spPr>
      </p:pic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EC4E27F4-4C4B-46A2-B53C-AA7A55A4502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3134116"/>
            <a:ext cx="5860201" cy="2828193"/>
          </a:xfr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FF98A6-050A-4829-8C72-1AF31070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28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8920598-FCE2-40DE-B0A9-62C9AF158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24" y="762000"/>
            <a:ext cx="11363476" cy="1295400"/>
          </a:xfrm>
        </p:spPr>
        <p:txBody>
          <a:bodyPr/>
          <a:lstStyle/>
          <a:p>
            <a:r>
              <a:rPr lang="fr-FR" dirty="0"/>
              <a:t>Résultats wave après modification accessibilité mobile</a:t>
            </a:r>
          </a:p>
        </p:txBody>
      </p:sp>
    </p:spTree>
    <p:extLst>
      <p:ext uri="{BB962C8B-B14F-4D97-AF65-F5344CB8AC3E}">
        <p14:creationId xmlns:p14="http://schemas.microsoft.com/office/powerpoint/2010/main" val="425042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651189-7564-88A6-4E59-585E13C6F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869" y="70460"/>
            <a:ext cx="8610600" cy="1049056"/>
          </a:xfrm>
        </p:spPr>
        <p:txBody>
          <a:bodyPr/>
          <a:lstStyle/>
          <a:p>
            <a:r>
              <a:rPr lang="fr-FR" dirty="0"/>
              <a:t>W3c avant modification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41D12F-53B3-66AD-A03B-EAA3BFDA9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29</a:t>
            </a:fld>
            <a:endParaRPr lang="fr-FR" dirty="0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FC6B75EF-83CA-6539-F9A9-D22075ABF9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4" y="981730"/>
            <a:ext cx="11951073" cy="4521895"/>
          </a:xfrm>
        </p:spPr>
      </p:pic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14E39484-7F1B-8736-8F30-090C3D05C1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3" y="1179011"/>
            <a:ext cx="11743148" cy="4697259"/>
          </a:xfr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BD0D001-1BE7-6120-84D8-EF479785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43" y="884129"/>
            <a:ext cx="6956874" cy="559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7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B1D2615C-0BBD-4F94-AE3C-9EE36C72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utilisés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FF51D2-B854-4AFB-8769-515E0AC9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3</a:t>
            </a:fld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2C3E046-B183-4226-B190-23890FFB7239}"/>
              </a:ext>
            </a:extLst>
          </p:cNvPr>
          <p:cNvSpPr txBox="1"/>
          <p:nvPr/>
        </p:nvSpPr>
        <p:spPr>
          <a:xfrm>
            <a:off x="939451" y="2010427"/>
            <a:ext cx="108036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rgbClr val="FF0000"/>
                </a:solidFill>
              </a:rPr>
              <a:t>GTmetrix </a:t>
            </a:r>
            <a:r>
              <a:rPr lang="fr-FR" sz="2400" dirty="0"/>
              <a:t>sera l’outil utilisé pour </a:t>
            </a:r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tester</a:t>
            </a:r>
            <a:r>
              <a:rPr lang="fr-FR" sz="2400" dirty="0"/>
              <a:t> les </a:t>
            </a:r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performances </a:t>
            </a:r>
            <a:r>
              <a:rPr lang="fr-FR" sz="2400" dirty="0"/>
              <a:t>du site</a:t>
            </a:r>
          </a:p>
          <a:p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rgbClr val="FF0000"/>
                </a:solidFill>
              </a:rPr>
              <a:t>Lighthouse</a:t>
            </a:r>
            <a:r>
              <a:rPr lang="fr-FR" sz="2400" dirty="0"/>
              <a:t> sera l’outil utilisé pour ce qui touche au </a:t>
            </a:r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SEO</a:t>
            </a:r>
            <a:r>
              <a:rPr lang="fr-FR" sz="2400" dirty="0"/>
              <a:t> ainsi qu’à </a:t>
            </a:r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l’accessibilité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rgbClr val="FF0000"/>
                </a:solidFill>
              </a:rPr>
              <a:t>Wave</a:t>
            </a:r>
            <a:r>
              <a:rPr lang="fr-FR" sz="2400" dirty="0"/>
              <a:t> sera également l’outil utilisé pour ce qui touche à </a:t>
            </a:r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l’accessibilité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rgbClr val="FF0000"/>
                </a:solidFill>
              </a:rPr>
              <a:t>GitHub Pages </a:t>
            </a:r>
            <a:r>
              <a:rPr lang="fr-FR" sz="2400" dirty="0"/>
              <a:t>sera le site qui </a:t>
            </a:r>
            <a:r>
              <a:rPr lang="fr-FR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héberge</a:t>
            </a:r>
            <a:r>
              <a:rPr lang="fr-FR" sz="2400" dirty="0"/>
              <a:t> le projet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rgbClr val="FF0000"/>
                </a:solidFill>
              </a:rPr>
              <a:t>ResizePixel </a:t>
            </a:r>
            <a:r>
              <a:rPr lang="fr-FR" sz="2400" dirty="0"/>
              <a:t>est le site d’édition d’image : compression / redimensionnement / conversion</a:t>
            </a:r>
          </a:p>
        </p:txBody>
      </p:sp>
    </p:spTree>
    <p:extLst>
      <p:ext uri="{BB962C8B-B14F-4D97-AF65-F5344CB8AC3E}">
        <p14:creationId xmlns:p14="http://schemas.microsoft.com/office/powerpoint/2010/main" val="2282199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9B2B3B-9DAF-6DDF-8A89-1E35F023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23" y="-8385"/>
            <a:ext cx="10820400" cy="1295400"/>
          </a:xfrm>
        </p:spPr>
        <p:txBody>
          <a:bodyPr/>
          <a:lstStyle/>
          <a:p>
            <a:r>
              <a:rPr lang="fr-FR" dirty="0"/>
              <a:t>W3C après modifications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E34A77-07B8-C6C4-1FB8-12C7878F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30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09898D-7187-325F-6445-A76E267E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5" y="1676400"/>
            <a:ext cx="10369840" cy="2955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498F615-8A3D-C26B-7453-E7CB48BBA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9" y="1957980"/>
            <a:ext cx="10440444" cy="294203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EF6FD1-7BBE-6237-5E23-90DDEFF8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77" y="2283865"/>
            <a:ext cx="10266517" cy="338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4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B9B1FB-D2AB-44AB-BDBF-51F70FA1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7" y="762000"/>
            <a:ext cx="10823573" cy="1295400"/>
          </a:xfrm>
        </p:spPr>
        <p:txBody>
          <a:bodyPr/>
          <a:lstStyle/>
          <a:p>
            <a:r>
              <a:rPr lang="fr-FR" dirty="0"/>
              <a:t>Site après optimisation des 10 recommandations + check-list Mobile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4F28A7-8D3C-4A94-9917-A8E0B95D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31</a:t>
            </a:fld>
            <a:endParaRPr lang="fr-FR"/>
          </a:p>
        </p:txBody>
      </p:sp>
      <p:pic>
        <p:nvPicPr>
          <p:cNvPr id="8" name="Espace réservé du contenu 2">
            <a:extLst>
              <a:ext uri="{FF2B5EF4-FFF2-40B4-BE49-F238E27FC236}">
                <a16:creationId xmlns:a16="http://schemas.microsoft.com/office/drawing/2014/main" id="{7EB47107-D8EB-4FAC-945D-11A227F68F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51733"/>
            <a:ext cx="5311775" cy="2246910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AED1AE3-1368-4A46-8593-DAD7F26C936A}"/>
              </a:ext>
            </a:extLst>
          </p:cNvPr>
          <p:cNvSpPr txBox="1"/>
          <p:nvPr/>
        </p:nvSpPr>
        <p:spPr>
          <a:xfrm>
            <a:off x="1478071" y="2550997"/>
            <a:ext cx="5440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Mobile avant accueil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DD2C743-47E9-4C6D-9AD3-8C223EC3B427}"/>
              </a:ext>
            </a:extLst>
          </p:cNvPr>
          <p:cNvSpPr txBox="1"/>
          <p:nvPr/>
        </p:nvSpPr>
        <p:spPr>
          <a:xfrm>
            <a:off x="6605913" y="2610896"/>
            <a:ext cx="446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Mobile après accueil</a:t>
            </a:r>
          </a:p>
        </p:txBody>
      </p: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BECAD08F-DEF0-4FBC-B299-14DB4037E4D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532564"/>
            <a:ext cx="5334000" cy="2285247"/>
          </a:xfr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9CA5209A-DDFE-2094-A33E-649B678BA3CE}"/>
              </a:ext>
            </a:extLst>
          </p:cNvPr>
          <p:cNvSpPr/>
          <p:nvPr/>
        </p:nvSpPr>
        <p:spPr>
          <a:xfrm>
            <a:off x="682627" y="5029200"/>
            <a:ext cx="964546" cy="883085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705D5B6-78C8-7314-5A4B-6919EDAAB148}"/>
              </a:ext>
            </a:extLst>
          </p:cNvPr>
          <p:cNvSpPr/>
          <p:nvPr/>
        </p:nvSpPr>
        <p:spPr>
          <a:xfrm>
            <a:off x="3183657" y="5029200"/>
            <a:ext cx="964546" cy="883085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913B180-EF08-838C-E262-03C2F44D9926}"/>
              </a:ext>
            </a:extLst>
          </p:cNvPr>
          <p:cNvSpPr/>
          <p:nvPr/>
        </p:nvSpPr>
        <p:spPr>
          <a:xfrm>
            <a:off x="6172200" y="5029199"/>
            <a:ext cx="964546" cy="883085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B677EF3-97C3-DF25-C141-5508F6A7D315}"/>
              </a:ext>
            </a:extLst>
          </p:cNvPr>
          <p:cNvSpPr/>
          <p:nvPr/>
        </p:nvSpPr>
        <p:spPr>
          <a:xfrm>
            <a:off x="8678470" y="5050076"/>
            <a:ext cx="964546" cy="883085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57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B9B1FB-D2AB-44AB-BDBF-51F70FA1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7" y="762000"/>
            <a:ext cx="10823573" cy="1295400"/>
          </a:xfrm>
        </p:spPr>
        <p:txBody>
          <a:bodyPr/>
          <a:lstStyle/>
          <a:p>
            <a:r>
              <a:rPr lang="fr-FR" dirty="0"/>
              <a:t>Site après optimisation des 10 recommandations + check-list Mobile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602EB3-4F3D-421B-BF85-749C1AAC4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7" y="2183802"/>
            <a:ext cx="5311774" cy="823912"/>
          </a:xfrm>
        </p:spPr>
        <p:txBody>
          <a:bodyPr/>
          <a:lstStyle/>
          <a:p>
            <a:r>
              <a:rPr lang="fr-FR" dirty="0"/>
              <a:t>Mobile avant page 2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3F2B93-5DF9-4D37-800C-F1540C53F9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6" y="2183802"/>
            <a:ext cx="5311774" cy="823912"/>
          </a:xfrm>
        </p:spPr>
        <p:txBody>
          <a:bodyPr/>
          <a:lstStyle/>
          <a:p>
            <a:r>
              <a:rPr lang="fr-FR" dirty="0"/>
              <a:t>Mobile après page 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4F28A7-8D3C-4A94-9917-A8E0B95D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32</a:t>
            </a:fld>
            <a:endParaRPr lang="fr-FR"/>
          </a:p>
        </p:txBody>
      </p:sp>
      <p:pic>
        <p:nvPicPr>
          <p:cNvPr id="8" name="Espace réservé du contenu 5">
            <a:extLst>
              <a:ext uri="{FF2B5EF4-FFF2-40B4-BE49-F238E27FC236}">
                <a16:creationId xmlns:a16="http://schemas.microsoft.com/office/drawing/2014/main" id="{08B05864-3E53-44F7-9D2A-69C8D53A86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46127"/>
            <a:ext cx="5311775" cy="2258122"/>
          </a:xfrm>
        </p:spPr>
      </p:pic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29EFF646-0534-4D80-83A9-9B63407AD8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533313"/>
            <a:ext cx="5334000" cy="2283750"/>
          </a:xfrm>
        </p:spPr>
      </p:pic>
    </p:spTree>
    <p:extLst>
      <p:ext uri="{BB962C8B-B14F-4D97-AF65-F5344CB8AC3E}">
        <p14:creationId xmlns:p14="http://schemas.microsoft.com/office/powerpoint/2010/main" val="150406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602EB3-4F3D-421B-BF85-749C1AAC4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438" y="563562"/>
            <a:ext cx="4193088" cy="508130"/>
          </a:xfrm>
        </p:spPr>
        <p:txBody>
          <a:bodyPr/>
          <a:lstStyle/>
          <a:p>
            <a:r>
              <a:rPr lang="fr-FR" dirty="0"/>
              <a:t>Desktop avant accueil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4F28A7-8D3C-4A94-9917-A8E0B95D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33</a:t>
            </a:fld>
            <a:endParaRPr lang="fr-FR"/>
          </a:p>
        </p:txBody>
      </p:sp>
      <p:pic>
        <p:nvPicPr>
          <p:cNvPr id="16" name="Espace réservé du contenu 8">
            <a:extLst>
              <a:ext uri="{FF2B5EF4-FFF2-40B4-BE49-F238E27FC236}">
                <a16:creationId xmlns:a16="http://schemas.microsoft.com/office/drawing/2014/main" id="{B04E970A-D4EC-4022-AEE9-07CB37B614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8" y="1247782"/>
            <a:ext cx="4500562" cy="1808149"/>
          </a:xfrm>
        </p:spPr>
      </p:pic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C745A9DC-F75B-41B0-8B26-F35B4506A711}"/>
              </a:ext>
            </a:extLst>
          </p:cNvPr>
          <p:cNvSpPr txBox="1">
            <a:spLocks/>
          </p:cNvSpPr>
          <p:nvPr/>
        </p:nvSpPr>
        <p:spPr>
          <a:xfrm>
            <a:off x="6719278" y="563562"/>
            <a:ext cx="4193088" cy="5081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Desktop après accueil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6C43979-D130-4E62-83AC-E5476CC8E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036" y="1247782"/>
            <a:ext cx="4591325" cy="1808149"/>
          </a:xfrm>
          <a:prstGeom prst="rect">
            <a:avLst/>
          </a:prstGeom>
        </p:spPr>
      </p:pic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7B3A5E5B-1AE2-4558-8BCD-B5C76047A758}"/>
              </a:ext>
            </a:extLst>
          </p:cNvPr>
          <p:cNvSpPr txBox="1">
            <a:spLocks/>
          </p:cNvSpPr>
          <p:nvPr/>
        </p:nvSpPr>
        <p:spPr>
          <a:xfrm>
            <a:off x="541969" y="4166882"/>
            <a:ext cx="4193088" cy="5081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Desktop avant page 2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B3E9597F-6335-4C21-8BC7-AAA612DAAE9C}"/>
              </a:ext>
            </a:extLst>
          </p:cNvPr>
          <p:cNvSpPr txBox="1">
            <a:spLocks/>
          </p:cNvSpPr>
          <p:nvPr/>
        </p:nvSpPr>
        <p:spPr>
          <a:xfrm>
            <a:off x="6719278" y="4166882"/>
            <a:ext cx="4193088" cy="5081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Desktop après page 2</a:t>
            </a:r>
          </a:p>
        </p:txBody>
      </p:sp>
      <p:pic>
        <p:nvPicPr>
          <p:cNvPr id="23" name="Espace réservé du contenu 10">
            <a:extLst>
              <a:ext uri="{FF2B5EF4-FFF2-40B4-BE49-F238E27FC236}">
                <a16:creationId xmlns:a16="http://schemas.microsoft.com/office/drawing/2014/main" id="{721EBCDE-69B2-4D42-8B38-C4506C4435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8" y="4709068"/>
            <a:ext cx="4500562" cy="1802299"/>
          </a:xfr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C021CC6-E4AB-4F6A-903E-20601AE95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78" y="4709069"/>
            <a:ext cx="4569786" cy="1802298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2B6962B-CA29-1294-62C2-CD0214E0DF32}"/>
              </a:ext>
            </a:extLst>
          </p:cNvPr>
          <p:cNvSpPr/>
          <p:nvPr/>
        </p:nvSpPr>
        <p:spPr>
          <a:xfrm>
            <a:off x="5542965" y="2001543"/>
            <a:ext cx="718597" cy="3006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01968A9F-1868-83D8-56A4-8585D8B84069}"/>
              </a:ext>
            </a:extLst>
          </p:cNvPr>
          <p:cNvSpPr/>
          <p:nvPr/>
        </p:nvSpPr>
        <p:spPr>
          <a:xfrm>
            <a:off x="5616667" y="5610217"/>
            <a:ext cx="718597" cy="3006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949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CB40D5-1C81-4F2F-8773-F8F6A656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7" y="762000"/>
            <a:ext cx="10823573" cy="1295400"/>
          </a:xfrm>
        </p:spPr>
        <p:txBody>
          <a:bodyPr/>
          <a:lstStyle/>
          <a:p>
            <a:r>
              <a:rPr lang="fr-FR" dirty="0"/>
              <a:t>Site après optimisation des 10 recommandations + check-list Mobile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B7FE17-687D-476F-A472-3F2E03C15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7" y="2183802"/>
            <a:ext cx="5311774" cy="823912"/>
          </a:xfrm>
        </p:spPr>
        <p:txBody>
          <a:bodyPr>
            <a:normAutofit lnSpcReduction="10000"/>
          </a:bodyPr>
          <a:lstStyle/>
          <a:p>
            <a:r>
              <a:rPr lang="fr-FR" sz="2800" dirty="0"/>
              <a:t>Data page accueil Mobile avant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D8FE1B-DF87-4D2C-8302-AC5B0DCD4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8119" y="4388645"/>
            <a:ext cx="5311774" cy="823912"/>
          </a:xfrm>
        </p:spPr>
        <p:txBody>
          <a:bodyPr>
            <a:normAutofit lnSpcReduction="10000"/>
          </a:bodyPr>
          <a:lstStyle/>
          <a:p>
            <a:r>
              <a:rPr lang="fr-FR" sz="2800" dirty="0"/>
              <a:t>Data page 2 Mobile avant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6A2C6B-8171-48CB-9B95-68CDF258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34</a:t>
            </a:fld>
            <a:endParaRPr lang="fr-FR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8FB95C25-A626-4562-A762-F1C368C076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7" y="3134116"/>
            <a:ext cx="5311775" cy="945461"/>
          </a:xfrm>
        </p:spPr>
      </p:pic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B4455CBC-8FBA-40E7-8942-48E5771E74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9" y="5282329"/>
            <a:ext cx="5334000" cy="943840"/>
          </a:xfrm>
        </p:spPr>
      </p:pic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6897B406-0297-462D-9B4E-BBD9A292A0B9}"/>
              </a:ext>
            </a:extLst>
          </p:cNvPr>
          <p:cNvSpPr txBox="1">
            <a:spLocks/>
          </p:cNvSpPr>
          <p:nvPr/>
        </p:nvSpPr>
        <p:spPr>
          <a:xfrm>
            <a:off x="6841232" y="2183802"/>
            <a:ext cx="516977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Data page accueil Mobile après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632B3C0E-83E3-4812-ACF3-3F8715F20F33}"/>
              </a:ext>
            </a:extLst>
          </p:cNvPr>
          <p:cNvSpPr txBox="1">
            <a:spLocks/>
          </p:cNvSpPr>
          <p:nvPr/>
        </p:nvSpPr>
        <p:spPr>
          <a:xfrm>
            <a:off x="6841232" y="4445391"/>
            <a:ext cx="531177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Data page 2 Mobile après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406DC2-E998-49D0-81D6-BBB7808BD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232" y="3140121"/>
            <a:ext cx="4810125" cy="9334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C5822B-0940-466D-9B06-1879FAF85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14" y="5340344"/>
            <a:ext cx="4495800" cy="885825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FAA2E869-3445-86F2-6366-02C1879108D6}"/>
              </a:ext>
            </a:extLst>
          </p:cNvPr>
          <p:cNvSpPr/>
          <p:nvPr/>
        </p:nvSpPr>
        <p:spPr>
          <a:xfrm>
            <a:off x="6058518" y="3456533"/>
            <a:ext cx="718597" cy="3006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FBB0AF64-85BC-F169-6E17-3A5A320EF7AA}"/>
              </a:ext>
            </a:extLst>
          </p:cNvPr>
          <p:cNvSpPr/>
          <p:nvPr/>
        </p:nvSpPr>
        <p:spPr>
          <a:xfrm>
            <a:off x="6058517" y="5603936"/>
            <a:ext cx="718597" cy="3006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CB40D5-1C81-4F2F-8773-F8F6A656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7" y="762000"/>
            <a:ext cx="10823573" cy="1295400"/>
          </a:xfrm>
        </p:spPr>
        <p:txBody>
          <a:bodyPr/>
          <a:lstStyle/>
          <a:p>
            <a:r>
              <a:rPr lang="fr-FR" dirty="0"/>
              <a:t>Site après optimisation des 10 recommandations + check-list Mobile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B7FE17-687D-476F-A472-3F2E03C15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7" y="2183802"/>
            <a:ext cx="5311774" cy="823912"/>
          </a:xfrm>
        </p:spPr>
        <p:txBody>
          <a:bodyPr>
            <a:normAutofit/>
          </a:bodyPr>
          <a:lstStyle/>
          <a:p>
            <a:r>
              <a:rPr lang="fr-FR" sz="2800" dirty="0"/>
              <a:t>Data accueil desktop avant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D8FE1B-DF87-4D2C-8302-AC5B0DCD4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8119" y="4388645"/>
            <a:ext cx="5311774" cy="823912"/>
          </a:xfrm>
        </p:spPr>
        <p:txBody>
          <a:bodyPr>
            <a:normAutofit/>
          </a:bodyPr>
          <a:lstStyle/>
          <a:p>
            <a:r>
              <a:rPr lang="fr-FR" sz="2800" dirty="0"/>
              <a:t>Data page 2 desktop avant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6A2C6B-8171-48CB-9B95-68CDF258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35</a:t>
            </a:fld>
            <a:endParaRPr lang="fr-FR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6897B406-0297-462D-9B4E-BBD9A292A0B9}"/>
              </a:ext>
            </a:extLst>
          </p:cNvPr>
          <p:cNvSpPr txBox="1">
            <a:spLocks/>
          </p:cNvSpPr>
          <p:nvPr/>
        </p:nvSpPr>
        <p:spPr>
          <a:xfrm>
            <a:off x="6841232" y="2183802"/>
            <a:ext cx="516977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Data accueil desktop après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632B3C0E-83E3-4812-ACF3-3F8715F20F33}"/>
              </a:ext>
            </a:extLst>
          </p:cNvPr>
          <p:cNvSpPr txBox="1">
            <a:spLocks/>
          </p:cNvSpPr>
          <p:nvPr/>
        </p:nvSpPr>
        <p:spPr>
          <a:xfrm>
            <a:off x="6916198" y="4445391"/>
            <a:ext cx="531177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Data page 2 desktop après</a:t>
            </a:r>
          </a:p>
        </p:txBody>
      </p:sp>
      <p:pic>
        <p:nvPicPr>
          <p:cNvPr id="16" name="Espace réservé du contenu 10">
            <a:extLst>
              <a:ext uri="{FF2B5EF4-FFF2-40B4-BE49-F238E27FC236}">
                <a16:creationId xmlns:a16="http://schemas.microsoft.com/office/drawing/2014/main" id="{29D4E184-F0D0-445D-8E30-8196184FB6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70"/>
          <a:stretch/>
        </p:blipFill>
        <p:spPr>
          <a:xfrm>
            <a:off x="908444" y="3145584"/>
            <a:ext cx="4383804" cy="1105191"/>
          </a:xfrm>
        </p:spPr>
      </p:pic>
      <p:pic>
        <p:nvPicPr>
          <p:cNvPr id="17" name="Espace réservé du contenu 13">
            <a:extLst>
              <a:ext uri="{FF2B5EF4-FFF2-40B4-BE49-F238E27FC236}">
                <a16:creationId xmlns:a16="http://schemas.microsoft.com/office/drawing/2014/main" id="{73025BEA-3085-4BE6-AD65-2BD7ABCDE7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21"/>
          <a:stretch/>
        </p:blipFill>
        <p:spPr>
          <a:xfrm>
            <a:off x="860818" y="5350531"/>
            <a:ext cx="4431430" cy="1105191"/>
          </a:xfr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7161AC7-84EC-44D1-B4C5-D6FA9611B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019" y="3134116"/>
            <a:ext cx="4925994" cy="110519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FED92AD-D4B8-438F-91D2-59A71C4D3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529" y="5331949"/>
            <a:ext cx="4919179" cy="110519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B19CEC35-76CD-58B7-B33E-61FCA307466E}"/>
              </a:ext>
            </a:extLst>
          </p:cNvPr>
          <p:cNvSpPr/>
          <p:nvPr/>
        </p:nvSpPr>
        <p:spPr>
          <a:xfrm>
            <a:off x="5735114" y="3549662"/>
            <a:ext cx="718597" cy="3006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5FC9B099-2F1D-1696-9D94-9E0D5FB33B85}"/>
              </a:ext>
            </a:extLst>
          </p:cNvPr>
          <p:cNvSpPr/>
          <p:nvPr/>
        </p:nvSpPr>
        <p:spPr>
          <a:xfrm>
            <a:off x="5735113" y="5671394"/>
            <a:ext cx="718597" cy="3006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121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0D5B34-6080-B715-6EF8-DE89833D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Recommandations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7B4510D-30C6-FF18-2796-69983D2E1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10913301" cy="3086019"/>
          </a:xfrm>
        </p:spPr>
        <p:txBody>
          <a:bodyPr/>
          <a:lstStyle/>
          <a:p>
            <a:r>
              <a:rPr lang="fr-FR" dirty="0"/>
              <a:t>Faille sécurité Boostrap / Jquery (MAJ) (Best Practice score 92)</a:t>
            </a:r>
          </a:p>
          <a:p>
            <a:r>
              <a:rPr lang="fr-FR" dirty="0"/>
              <a:t>Réduire CSS inutilisé :  Boostrap + style.css</a:t>
            </a:r>
          </a:p>
          <a:p>
            <a:r>
              <a:rPr lang="fr-FR" dirty="0"/>
              <a:t>Revoir formulaire (message JS)</a:t>
            </a:r>
          </a:p>
          <a:p>
            <a:r>
              <a:rPr lang="fr-FR" dirty="0"/>
              <a:t>Créer machine à contenu</a:t>
            </a:r>
          </a:p>
          <a:p>
            <a:r>
              <a:rPr lang="fr-FR" dirty="0"/>
              <a:t>Revoir textes descriptions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484115-067C-9684-2189-7678B5F9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417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57813-969A-A2D8-4B6D-D73D54EE3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781300"/>
            <a:ext cx="8610600" cy="1295400"/>
          </a:xfrm>
        </p:spPr>
        <p:txBody>
          <a:bodyPr/>
          <a:lstStyle/>
          <a:p>
            <a:pPr algn="ctr"/>
            <a:r>
              <a:rPr lang="fr-FR" dirty="0"/>
              <a:t>merci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887F89-7AFE-53FC-2B44-4392E114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47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9D3254C-431C-31EB-6D65-782F2710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fr-FR" dirty="0"/>
              <a:t>méthodologie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E57EC18-131D-4E47-31D3-19837F6A2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 partir résultats des différents outils</a:t>
            </a:r>
          </a:p>
          <a:p>
            <a:r>
              <a:rPr lang="fr-FR" dirty="0"/>
              <a:t>Réalisation audit </a:t>
            </a:r>
          </a:p>
          <a:p>
            <a:r>
              <a:rPr lang="fr-FR" dirty="0"/>
              <a:t>Choix dans la liste des 10 optimisations en gardant en tête les objectifs</a:t>
            </a:r>
          </a:p>
          <a:p>
            <a:r>
              <a:rPr lang="fr-FR" dirty="0"/>
              <a:t>Push Github modification par modification + avant - après</a:t>
            </a:r>
          </a:p>
          <a:p>
            <a:r>
              <a:rPr lang="fr-FR" dirty="0"/>
              <a:t>Navigateur « mode inconnu »</a:t>
            </a:r>
          </a:p>
          <a:p>
            <a:r>
              <a:rPr lang="fr-FR" dirty="0"/>
              <a:t>Visuels présentation version mobile privilégiée (Gtmetrix + Lighthouse)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614670-8E2B-B6BE-4137-80EA6AA0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18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31A557C0-EF85-4528-B67E-190DB972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0"/>
            <a:ext cx="10820400" cy="1295400"/>
          </a:xfrm>
        </p:spPr>
        <p:txBody>
          <a:bodyPr/>
          <a:lstStyle/>
          <a:p>
            <a:r>
              <a:rPr lang="fr-FR" dirty="0"/>
              <a:t>Site original report Gt</a:t>
            </a:r>
            <a:r>
              <a:rPr lang="fr-FR" cap="none" dirty="0"/>
              <a:t>metrix MOBILE</a:t>
            </a:r>
            <a:r>
              <a:rPr lang="fr-FR" dirty="0"/>
              <a:t> 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9F89A8E-0650-4680-A3FA-86A7D0765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183802"/>
            <a:ext cx="5311775" cy="823912"/>
          </a:xfrm>
        </p:spPr>
        <p:txBody>
          <a:bodyPr>
            <a:normAutofit/>
          </a:bodyPr>
          <a:lstStyle/>
          <a:p>
            <a:r>
              <a:rPr lang="fr-FR" sz="2400" dirty="0"/>
              <a:t>Data page accueil Mobile</a:t>
            </a:r>
            <a:r>
              <a:rPr lang="fr-FR" dirty="0"/>
              <a:t>	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63A01B3D-A991-4372-A4A4-17D7B165CA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51733"/>
            <a:ext cx="5311775" cy="2246910"/>
          </a:xfr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6BC65A4D-8310-4FBF-AB1F-96E4376B7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2183077"/>
            <a:ext cx="5333999" cy="823912"/>
          </a:xfrm>
        </p:spPr>
        <p:txBody>
          <a:bodyPr>
            <a:normAutofit/>
          </a:bodyPr>
          <a:lstStyle/>
          <a:p>
            <a:r>
              <a:rPr lang="fr-FR" sz="2400" dirty="0"/>
              <a:t>Data page 2 Mobile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B391C1A-B255-4976-BB9B-DCD8E2C3AE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541403"/>
            <a:ext cx="5334000" cy="226757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DD1174-AFFF-4D5E-8797-48E417276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5</a:t>
            </a:fld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D987D74-20EF-47B6-AA82-2C41BE5BC2DF}"/>
              </a:ext>
            </a:extLst>
          </p:cNvPr>
          <p:cNvSpPr/>
          <p:nvPr/>
        </p:nvSpPr>
        <p:spPr>
          <a:xfrm>
            <a:off x="488515" y="4979096"/>
            <a:ext cx="1302707" cy="964504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B1FE66C-354F-44DC-A05A-03385119E27F}"/>
              </a:ext>
            </a:extLst>
          </p:cNvPr>
          <p:cNvSpPr/>
          <p:nvPr/>
        </p:nvSpPr>
        <p:spPr>
          <a:xfrm>
            <a:off x="5979677" y="5056340"/>
            <a:ext cx="1302707" cy="964504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96113E-8EE3-C59A-EBBF-B269BAD0EE32}"/>
              </a:ext>
            </a:extLst>
          </p:cNvPr>
          <p:cNvSpPr/>
          <p:nvPr/>
        </p:nvSpPr>
        <p:spPr>
          <a:xfrm>
            <a:off x="2398734" y="4979096"/>
            <a:ext cx="2004165" cy="13152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1C3558-D739-D610-1D96-78379989C30E}"/>
              </a:ext>
            </a:extLst>
          </p:cNvPr>
          <p:cNvSpPr/>
          <p:nvPr/>
        </p:nvSpPr>
        <p:spPr>
          <a:xfrm>
            <a:off x="7924800" y="4972833"/>
            <a:ext cx="2004165" cy="13152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259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CB40D5-1C81-4F2F-8773-F8F6A656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9" y="762000"/>
            <a:ext cx="10591791" cy="1295400"/>
          </a:xfrm>
        </p:spPr>
        <p:txBody>
          <a:bodyPr/>
          <a:lstStyle/>
          <a:p>
            <a:r>
              <a:rPr lang="fr-FR" dirty="0"/>
              <a:t>Site original report Gt</a:t>
            </a:r>
            <a:r>
              <a:rPr lang="fr-FR" cap="none" dirty="0"/>
              <a:t>metrix DESKTOP</a:t>
            </a:r>
            <a:r>
              <a:rPr lang="fr-FR" dirty="0"/>
              <a:t>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B7FE17-687D-476F-A472-3F2E03C15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7" y="2183802"/>
            <a:ext cx="5311774" cy="823912"/>
          </a:xfrm>
        </p:spPr>
        <p:txBody>
          <a:bodyPr/>
          <a:lstStyle/>
          <a:p>
            <a:r>
              <a:rPr lang="fr-FR" sz="2800" dirty="0"/>
              <a:t>Data page accueil Desktop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6A7AE06-3B83-4F70-8D42-1F532548D3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608156"/>
            <a:ext cx="5311775" cy="2134063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D8FE1B-DF87-4D2C-8302-AC5B0DCD4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6" y="2183802"/>
            <a:ext cx="5311774" cy="823912"/>
          </a:xfrm>
        </p:spPr>
        <p:txBody>
          <a:bodyPr/>
          <a:lstStyle/>
          <a:p>
            <a:r>
              <a:rPr lang="fr-FR" sz="2800" dirty="0"/>
              <a:t>Data page 2 Desktop</a:t>
            </a:r>
            <a:endParaRPr lang="fr-FR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10F4F879-2DE9-4C15-9257-D8941E0264A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607159"/>
            <a:ext cx="5334000" cy="2136058"/>
          </a:xfr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6A2C6B-8171-48CB-9B95-68CDF258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1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CB40D5-1C81-4F2F-8773-F8F6A656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7" y="762000"/>
            <a:ext cx="10823573" cy="1295400"/>
          </a:xfrm>
        </p:spPr>
        <p:txBody>
          <a:bodyPr/>
          <a:lstStyle/>
          <a:p>
            <a:r>
              <a:rPr lang="fr-FR" dirty="0"/>
              <a:t>Site original report Lighthouse mobile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B7FE17-687D-476F-A472-3F2E03C15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7" y="2183802"/>
            <a:ext cx="5311774" cy="823912"/>
          </a:xfrm>
        </p:spPr>
        <p:txBody>
          <a:bodyPr/>
          <a:lstStyle/>
          <a:p>
            <a:r>
              <a:rPr lang="fr-FR" sz="2800" dirty="0"/>
              <a:t>Data page accueil Mobile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D8FE1B-DF87-4D2C-8302-AC5B0DCD4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6" y="2183802"/>
            <a:ext cx="5311774" cy="823912"/>
          </a:xfrm>
        </p:spPr>
        <p:txBody>
          <a:bodyPr/>
          <a:lstStyle/>
          <a:p>
            <a:r>
              <a:rPr lang="fr-FR" sz="2800" dirty="0"/>
              <a:t>Data page 2 Mobile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6A2C6B-8171-48CB-9B95-68CDF258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7</a:t>
            </a:fld>
            <a:endParaRPr lang="fr-FR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8FB95C25-A626-4562-A762-F1C368C076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13"/>
          <a:stretch/>
        </p:blipFill>
        <p:spPr>
          <a:xfrm>
            <a:off x="1136737" y="4201647"/>
            <a:ext cx="4110624" cy="945461"/>
          </a:xfrm>
        </p:spPr>
      </p:pic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B4455CBC-8FBA-40E7-8942-48E5771E74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94"/>
          <a:stretch/>
        </p:blipFill>
        <p:spPr>
          <a:xfrm>
            <a:off x="6668023" y="4203268"/>
            <a:ext cx="4155510" cy="943840"/>
          </a:xfr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3429072D-A2BA-49BF-A2DD-6C17BA5B9C4A}"/>
              </a:ext>
            </a:extLst>
          </p:cNvPr>
          <p:cNvSpPr/>
          <p:nvPr/>
        </p:nvSpPr>
        <p:spPr>
          <a:xfrm>
            <a:off x="488515" y="3983868"/>
            <a:ext cx="5531286" cy="1382637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29DE515-00A3-4E14-90D1-32FCE7A9BD1C}"/>
              </a:ext>
            </a:extLst>
          </p:cNvPr>
          <p:cNvSpPr/>
          <p:nvPr/>
        </p:nvSpPr>
        <p:spPr>
          <a:xfrm>
            <a:off x="6084670" y="3983868"/>
            <a:ext cx="5531286" cy="1382637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59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CB40D5-1C81-4F2F-8773-F8F6A656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05" y="762000"/>
            <a:ext cx="11286995" cy="1295400"/>
          </a:xfrm>
        </p:spPr>
        <p:txBody>
          <a:bodyPr/>
          <a:lstStyle/>
          <a:p>
            <a:r>
              <a:rPr lang="fr-FR" dirty="0"/>
              <a:t>Site original report Lighthouse desktop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B7FE17-687D-476F-A472-3F2E03C15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7" y="2183802"/>
            <a:ext cx="5311774" cy="823912"/>
          </a:xfrm>
        </p:spPr>
        <p:txBody>
          <a:bodyPr/>
          <a:lstStyle/>
          <a:p>
            <a:r>
              <a:rPr lang="fr-FR" sz="2800" dirty="0"/>
              <a:t>Data page accueil </a:t>
            </a:r>
            <a:r>
              <a:rPr lang="fr-FR" dirty="0"/>
              <a:t>Desktop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D8FE1B-DF87-4D2C-8302-AC5B0DCD4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6" y="2183802"/>
            <a:ext cx="5311774" cy="823912"/>
          </a:xfrm>
        </p:spPr>
        <p:txBody>
          <a:bodyPr/>
          <a:lstStyle/>
          <a:p>
            <a:r>
              <a:rPr lang="fr-FR" sz="2800" dirty="0"/>
              <a:t>Data page 2 Desktop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6A2C6B-8171-48CB-9B95-68CDF258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8</a:t>
            </a:fld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20687DBF-D88D-42EA-88EA-D10B40C445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22"/>
          <a:stretch/>
        </p:blipFill>
        <p:spPr>
          <a:xfrm>
            <a:off x="685800" y="4122592"/>
            <a:ext cx="4136721" cy="1105191"/>
          </a:xfrm>
        </p:spPr>
      </p:pic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0FB92920-29A2-4B34-BD02-9A71A4B86EC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54"/>
          <a:stretch/>
        </p:blipFill>
        <p:spPr>
          <a:xfrm>
            <a:off x="6172200" y="4122592"/>
            <a:ext cx="4205614" cy="1105191"/>
          </a:xfrm>
        </p:spPr>
      </p:pic>
    </p:spTree>
    <p:extLst>
      <p:ext uri="{BB962C8B-B14F-4D97-AF65-F5344CB8AC3E}">
        <p14:creationId xmlns:p14="http://schemas.microsoft.com/office/powerpoint/2010/main" val="2769649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8D155-3B3A-4830-8EAC-DF54EE46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original report wave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BE1415-F94D-4D04-87AF-609FFD2B2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7" y="2183802"/>
            <a:ext cx="5311774" cy="823912"/>
          </a:xfrm>
        </p:spPr>
        <p:txBody>
          <a:bodyPr/>
          <a:lstStyle/>
          <a:p>
            <a:r>
              <a:rPr lang="fr-FR" dirty="0"/>
              <a:t>Report Wave page accueil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82B7656-0EAF-4B5F-8FB3-4BF2AD2F53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0" y="3339895"/>
            <a:ext cx="5801606" cy="2916855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A9EA0C8-1811-4E20-A697-87F5D3DE7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6" y="2183802"/>
            <a:ext cx="5311774" cy="823912"/>
          </a:xfrm>
        </p:spPr>
        <p:txBody>
          <a:bodyPr/>
          <a:lstStyle/>
          <a:p>
            <a:r>
              <a:rPr lang="fr-FR" dirty="0"/>
              <a:t>Report Wave page 2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E1F0400-669B-43BD-B859-C9D54A7258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330641"/>
            <a:ext cx="5785782" cy="2916855"/>
          </a:xfr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4AB373-992C-405A-A840-A7BF52917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D894-9CCC-497F-9FFD-3178A34891A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3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1213</TotalTime>
  <Words>635</Words>
  <Application>Microsoft Office PowerPoint</Application>
  <PresentationFormat>Grand écran</PresentationFormat>
  <Paragraphs>165</Paragraphs>
  <Slides>37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Century Gothic</vt:lpstr>
      <vt:lpstr>Wingdings</vt:lpstr>
      <vt:lpstr>Traînée de condensation</vt:lpstr>
      <vt:lpstr>Rapport d’optimisation</vt:lpstr>
      <vt:lpstr>Contexte</vt:lpstr>
      <vt:lpstr>Outils utilisés</vt:lpstr>
      <vt:lpstr>méthodologie</vt:lpstr>
      <vt:lpstr>Site original report Gtmetrix MOBILE </vt:lpstr>
      <vt:lpstr>Site original report Gtmetrix DESKTOP </vt:lpstr>
      <vt:lpstr>Site original report Lighthouse mobile</vt:lpstr>
      <vt:lpstr>Site original report Lighthouse desktop</vt:lpstr>
      <vt:lpstr>Site original report wave</vt:lpstr>
      <vt:lpstr>Modification 1 Avant : Bloc « head »</vt:lpstr>
      <vt:lpstr>Modification 1 après: Bloc « head »</vt:lpstr>
      <vt:lpstr>Modification 2 : Bloc Image </vt:lpstr>
      <vt:lpstr>Modification 2 : Bloc Image </vt:lpstr>
      <vt:lpstr>Modification 2 : Bloc Image </vt:lpstr>
      <vt:lpstr>Modification 2 : Bloc Image </vt:lpstr>
      <vt:lpstr>Modification 2 : Bloc Image </vt:lpstr>
      <vt:lpstr>Modification 2 : Bloc Image </vt:lpstr>
      <vt:lpstr>Modification 3 : Black Hat</vt:lpstr>
      <vt:lpstr>Modification 4 : Chargement scripts</vt:lpstr>
      <vt:lpstr>Modification 5 : H1 mot clés</vt:lpstr>
      <vt:lpstr>Modification 6 : Structure sémantique html</vt:lpstr>
      <vt:lpstr>Modification 7 : minification fichiers</vt:lpstr>
      <vt:lpstr>Modification 8 : Activation du cache</vt:lpstr>
      <vt:lpstr>Modification 9 : adresse de l’agence</vt:lpstr>
      <vt:lpstr>Modification 10 : Formulaire de contact</vt:lpstr>
      <vt:lpstr>Modification 10 : Formulaire de contact</vt:lpstr>
      <vt:lpstr>Modification Check-list pour accessibilité mobile</vt:lpstr>
      <vt:lpstr>Résultats wave après modification accessibilité mobile</vt:lpstr>
      <vt:lpstr>W3c avant modification</vt:lpstr>
      <vt:lpstr>W3C après modifications</vt:lpstr>
      <vt:lpstr>Site après optimisation des 10 recommandations + check-list Mobile</vt:lpstr>
      <vt:lpstr>Site après optimisation des 10 recommandations + check-list Mobile</vt:lpstr>
      <vt:lpstr>Présentation PowerPoint</vt:lpstr>
      <vt:lpstr>Site après optimisation des 10 recommandations + check-list Mobile</vt:lpstr>
      <vt:lpstr>Site après optimisation des 10 recommandations + check-list Mobile</vt:lpstr>
      <vt:lpstr>Recommandations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Audit</dc:title>
  <dc:creator>Tarig Mekhazni</dc:creator>
  <cp:lastModifiedBy>Tarig Mekhazni</cp:lastModifiedBy>
  <cp:revision>49</cp:revision>
  <dcterms:created xsi:type="dcterms:W3CDTF">2022-04-30T09:46:05Z</dcterms:created>
  <dcterms:modified xsi:type="dcterms:W3CDTF">2022-05-04T13:14:39Z</dcterms:modified>
</cp:coreProperties>
</file>